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6786" r:id="rId4"/>
    <p:sldMasterId id="2147486844" r:id="rId5"/>
    <p:sldMasterId id="2147486874" r:id="rId6"/>
    <p:sldMasterId id="2147486944" r:id="rId7"/>
  </p:sldMasterIdLst>
  <p:notesMasterIdLst>
    <p:notesMasterId r:id="rId68"/>
  </p:notesMasterIdLst>
  <p:handoutMasterIdLst>
    <p:handoutMasterId r:id="rId69"/>
  </p:handoutMasterIdLst>
  <p:sldIdLst>
    <p:sldId id="754" r:id="rId8"/>
    <p:sldId id="953" r:id="rId9"/>
    <p:sldId id="2121" r:id="rId10"/>
    <p:sldId id="2122" r:id="rId11"/>
    <p:sldId id="948" r:id="rId12"/>
    <p:sldId id="1442" r:id="rId13"/>
    <p:sldId id="1431" r:id="rId14"/>
    <p:sldId id="2183" r:id="rId15"/>
    <p:sldId id="1425" r:id="rId16"/>
    <p:sldId id="1427" r:id="rId17"/>
    <p:sldId id="1422" r:id="rId18"/>
    <p:sldId id="1421" r:id="rId19"/>
    <p:sldId id="628" r:id="rId20"/>
    <p:sldId id="1436" r:id="rId21"/>
    <p:sldId id="1443" r:id="rId22"/>
    <p:sldId id="1445" r:id="rId23"/>
    <p:sldId id="1446" r:id="rId24"/>
    <p:sldId id="1437" r:id="rId25"/>
    <p:sldId id="1438" r:id="rId26"/>
    <p:sldId id="1473" r:id="rId27"/>
    <p:sldId id="1474" r:id="rId28"/>
    <p:sldId id="2187" r:id="rId29"/>
    <p:sldId id="1440" r:id="rId30"/>
    <p:sldId id="1441" r:id="rId31"/>
    <p:sldId id="1447" r:id="rId32"/>
    <p:sldId id="1448" r:id="rId33"/>
    <p:sldId id="1452" r:id="rId34"/>
    <p:sldId id="2184" r:id="rId35"/>
    <p:sldId id="2185" r:id="rId36"/>
    <p:sldId id="2186" r:id="rId37"/>
    <p:sldId id="1449" r:id="rId38"/>
    <p:sldId id="1450" r:id="rId39"/>
    <p:sldId id="1453" r:id="rId40"/>
    <p:sldId id="1454" r:id="rId41"/>
    <p:sldId id="1455" r:id="rId42"/>
    <p:sldId id="1451" r:id="rId43"/>
    <p:sldId id="1456" r:id="rId44"/>
    <p:sldId id="1457" r:id="rId45"/>
    <p:sldId id="1458" r:id="rId46"/>
    <p:sldId id="1459" r:id="rId47"/>
    <p:sldId id="1460" r:id="rId48"/>
    <p:sldId id="1461" r:id="rId49"/>
    <p:sldId id="1462" r:id="rId50"/>
    <p:sldId id="1463" r:id="rId51"/>
    <p:sldId id="1469" r:id="rId52"/>
    <p:sldId id="2188" r:id="rId53"/>
    <p:sldId id="1471" r:id="rId54"/>
    <p:sldId id="1470" r:id="rId55"/>
    <p:sldId id="2189" r:id="rId56"/>
    <p:sldId id="1475" r:id="rId57"/>
    <p:sldId id="1430" r:id="rId58"/>
    <p:sldId id="1429" r:id="rId59"/>
    <p:sldId id="1423" r:id="rId60"/>
    <p:sldId id="1464" r:id="rId61"/>
    <p:sldId id="2181" r:id="rId62"/>
    <p:sldId id="2098" r:id="rId63"/>
    <p:sldId id="1481" r:id="rId64"/>
    <p:sldId id="2182" r:id="rId65"/>
    <p:sldId id="956" r:id="rId66"/>
    <p:sldId id="1467" r:id="rId6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C73B89-4495-41AE-87BC-8C5AD8B2B137}">
          <p14:sldIdLst>
            <p14:sldId id="754"/>
            <p14:sldId id="953"/>
            <p14:sldId id="2121"/>
            <p14:sldId id="2122"/>
            <p14:sldId id="948"/>
          </p14:sldIdLst>
        </p14:section>
        <p14:section name="Untitled Section" id="{2AA382B2-5C6B-4360-8E4A-9DEB08B76F83}">
          <p14:sldIdLst>
            <p14:sldId id="1442"/>
            <p14:sldId id="1431"/>
            <p14:sldId id="2183"/>
            <p14:sldId id="1425"/>
            <p14:sldId id="1427"/>
            <p14:sldId id="1422"/>
            <p14:sldId id="1421"/>
            <p14:sldId id="628"/>
            <p14:sldId id="1436"/>
            <p14:sldId id="1443"/>
            <p14:sldId id="1445"/>
            <p14:sldId id="1446"/>
            <p14:sldId id="1437"/>
            <p14:sldId id="1438"/>
            <p14:sldId id="1473"/>
            <p14:sldId id="1474"/>
            <p14:sldId id="2187"/>
            <p14:sldId id="1440"/>
            <p14:sldId id="1441"/>
            <p14:sldId id="1447"/>
            <p14:sldId id="1448"/>
            <p14:sldId id="1452"/>
            <p14:sldId id="2184"/>
            <p14:sldId id="2185"/>
            <p14:sldId id="2186"/>
            <p14:sldId id="1449"/>
            <p14:sldId id="1450"/>
            <p14:sldId id="1453"/>
            <p14:sldId id="1454"/>
            <p14:sldId id="1455"/>
            <p14:sldId id="1451"/>
            <p14:sldId id="1456"/>
            <p14:sldId id="1457"/>
            <p14:sldId id="1458"/>
            <p14:sldId id="1459"/>
            <p14:sldId id="1460"/>
            <p14:sldId id="1461"/>
            <p14:sldId id="1462"/>
            <p14:sldId id="1463"/>
            <p14:sldId id="1469"/>
            <p14:sldId id="2188"/>
            <p14:sldId id="1471"/>
            <p14:sldId id="1470"/>
            <p14:sldId id="2189"/>
            <p14:sldId id="1475"/>
            <p14:sldId id="1430"/>
            <p14:sldId id="1429"/>
            <p14:sldId id="1423"/>
            <p14:sldId id="1464"/>
            <p14:sldId id="2181"/>
          </p14:sldIdLst>
        </p14:section>
        <p14:section name="Untitled Section" id="{9F54AFE9-E7E7-45E1-BC36-4F514538F73F}">
          <p14:sldIdLst>
            <p14:sldId id="2098"/>
            <p14:sldId id="1481"/>
            <p14:sldId id="2182"/>
            <p14:sldId id="956"/>
            <p14:sldId id="1467"/>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78D7"/>
    <a:srgbClr val="008000"/>
    <a:srgbClr val="0000FF"/>
    <a:srgbClr val="67217A"/>
    <a:srgbClr val="32697C"/>
    <a:srgbClr val="1A1A1A"/>
    <a:srgbClr val="616161"/>
    <a:srgbClr val="0177D7"/>
    <a:srgbClr val="00A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D04C8-0483-48C4-8071-BFF0856A450F}" v="632" dt="2018-09-26T10:28:59.348"/>
  </p1510:revLst>
</p1510:revInfo>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3" autoAdjust="0"/>
    <p:restoredTop sz="91995" autoAdjust="0"/>
  </p:normalViewPr>
  <p:slideViewPr>
    <p:cSldViewPr snapToGrid="0">
      <p:cViewPr varScale="1">
        <p:scale>
          <a:sx n="80" d="100"/>
          <a:sy n="80" d="100"/>
        </p:scale>
        <p:origin x="612" y="72"/>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C285A79-D3E7-4944-ADA7-87066ED3C1A6}" type="datetime1">
              <a:rPr lang="en-US" smtClean="0"/>
              <a:t>9/26/2018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729861A-D1DB-4BEA-8FAB-44566D765611}" type="datetime1">
              <a:rPr lang="en-US" smtClean="0"/>
              <a:t>9/26/2018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7CD3EA7-3795-4281-B45B-5B1B9911826C}" type="datetime1">
              <a:rPr lang="en-US" smtClean="0">
                <a:solidFill>
                  <a:prstClr val="black"/>
                </a:solidFill>
              </a:rPr>
              <a:t>9/26/2018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6236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ja-JP" altLang="en-US" dirty="0"/>
              <a:t>オンプレにも </a:t>
            </a:r>
            <a:r>
              <a:rPr lang="en-US" altLang="ja-JP" dirty="0"/>
              <a:t>MIM PAM </a:t>
            </a:r>
            <a:r>
              <a:rPr lang="ja-JP" altLang="en-US" dirty="0"/>
              <a:t>という仕組みがある</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7:24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975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ウィザードからの対象化実行</a:t>
            </a:r>
          </a:p>
        </p:txBody>
      </p:sp>
      <p:sp>
        <p:nvSpPr>
          <p:cNvPr id="4" name="日付プレースホルダー 3"/>
          <p:cNvSpPr>
            <a:spLocks noGrp="1"/>
          </p:cNvSpPr>
          <p:nvPr>
            <p:ph type="dt" idx="1"/>
          </p:nvPr>
        </p:nvSpPr>
        <p:spPr/>
        <p:txBody>
          <a:bodyPr/>
          <a:lstStyle/>
          <a:p>
            <a:fld id="{4729861A-D1DB-4BEA-8FAB-44566D765611}" type="datetime1">
              <a:rPr lang="en-US" smtClean="0"/>
              <a:t>9/26/2018</a:t>
            </a:fld>
            <a:endParaRPr lang="en-US"/>
          </a:p>
        </p:txBody>
      </p:sp>
      <p:sp>
        <p:nvSpPr>
          <p:cNvPr id="5" name="スライド番号プレースホルダー 4"/>
          <p:cNvSpPr>
            <a:spLocks noGrp="1"/>
          </p:cNvSpPr>
          <p:nvPr>
            <p:ph type="sldNum" sz="quarter" idx="5"/>
          </p:nvPr>
        </p:nvSpPr>
        <p:spPr/>
        <p:txBody>
          <a:bodyPr/>
          <a:lstStyle/>
          <a:p>
            <a:fld id="{87A2D2A7-FEDB-4FEC-BF57-39E9383DCE56}" type="slidenum">
              <a:rPr lang="en-US" smtClean="0"/>
              <a:t>28</a:t>
            </a:fld>
            <a:endParaRPr lang="en-US"/>
          </a:p>
        </p:txBody>
      </p:sp>
    </p:spTree>
    <p:extLst>
      <p:ext uri="{BB962C8B-B14F-4D97-AF65-F5344CB8AC3E}">
        <p14:creationId xmlns:p14="http://schemas.microsoft.com/office/powerpoint/2010/main" val="319854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
          </p:nvPr>
        </p:nvSpPr>
        <p:spPr/>
        <p:txBody>
          <a:bodyPr/>
          <a:lstStyle/>
          <a:p>
            <a:fld id="{4729861A-D1DB-4BEA-8FAB-44566D765611}" type="datetime1">
              <a:rPr lang="en-US" smtClean="0"/>
              <a:t>9/26/2018</a:t>
            </a:fld>
            <a:endParaRPr lang="en-US"/>
          </a:p>
        </p:txBody>
      </p:sp>
      <p:sp>
        <p:nvSpPr>
          <p:cNvPr id="5" name="スライド番号プレースホルダー 4"/>
          <p:cNvSpPr>
            <a:spLocks noGrp="1"/>
          </p:cNvSpPr>
          <p:nvPr>
            <p:ph type="sldNum" sz="quarter" idx="5"/>
          </p:nvPr>
        </p:nvSpPr>
        <p:spPr/>
        <p:txBody>
          <a:bodyPr/>
          <a:lstStyle/>
          <a:p>
            <a:fld id="{87A2D2A7-FEDB-4FEC-BF57-39E9383DCE56}" type="slidenum">
              <a:rPr lang="en-US" smtClean="0"/>
              <a:t>43</a:t>
            </a:fld>
            <a:endParaRPr lang="en-US"/>
          </a:p>
        </p:txBody>
      </p:sp>
    </p:spTree>
    <p:extLst>
      <p:ext uri="{BB962C8B-B14F-4D97-AF65-F5344CB8AC3E}">
        <p14:creationId xmlns:p14="http://schemas.microsoft.com/office/powerpoint/2010/main" val="17326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30</a:t>
            </a:r>
            <a:r>
              <a:rPr kumimoji="1" lang="ja-JP" altLang="en-US" dirty="0"/>
              <a:t>分後に自動で権限がはく奪される</a:t>
            </a:r>
          </a:p>
          <a:p>
            <a:endParaRPr lang="en-US" dirty="0"/>
          </a:p>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45</a:t>
            </a:fld>
            <a:endParaRPr lang="en-US"/>
          </a:p>
        </p:txBody>
      </p:sp>
    </p:spTree>
    <p:extLst>
      <p:ext uri="{BB962C8B-B14F-4D97-AF65-F5344CB8AC3E}">
        <p14:creationId xmlns:p14="http://schemas.microsoft.com/office/powerpoint/2010/main" val="3175379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52</a:t>
            </a:fld>
            <a:endParaRPr lang="en-US"/>
          </a:p>
        </p:txBody>
      </p:sp>
    </p:spTree>
    <p:extLst>
      <p:ext uri="{BB962C8B-B14F-4D97-AF65-F5344CB8AC3E}">
        <p14:creationId xmlns:p14="http://schemas.microsoft.com/office/powerpoint/2010/main" val="4011252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53</a:t>
            </a:fld>
            <a:endParaRPr lang="en-US"/>
          </a:p>
        </p:txBody>
      </p:sp>
    </p:spTree>
    <p:extLst>
      <p:ext uri="{BB962C8B-B14F-4D97-AF65-F5344CB8AC3E}">
        <p14:creationId xmlns:p14="http://schemas.microsoft.com/office/powerpoint/2010/main" val="56645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9/26/2018 7:24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89796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419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108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 7:24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784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9405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 7:24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392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150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60</a:t>
            </a:fld>
            <a:endParaRPr lang="en-US"/>
          </a:p>
        </p:txBody>
      </p:sp>
    </p:spTree>
    <p:extLst>
      <p:ext uri="{BB962C8B-B14F-4D97-AF65-F5344CB8AC3E}">
        <p14:creationId xmlns:p14="http://schemas.microsoft.com/office/powerpoint/2010/main" val="288281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895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4</a:t>
            </a:fld>
            <a:endParaRPr lang="en-US"/>
          </a:p>
        </p:txBody>
      </p:sp>
    </p:spTree>
    <p:extLst>
      <p:ext uri="{BB962C8B-B14F-4D97-AF65-F5344CB8AC3E}">
        <p14:creationId xmlns:p14="http://schemas.microsoft.com/office/powerpoint/2010/main" val="248660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5</a:t>
            </a:fld>
            <a:endParaRPr lang="en-US"/>
          </a:p>
        </p:txBody>
      </p:sp>
    </p:spTree>
    <p:extLst>
      <p:ext uri="{BB962C8B-B14F-4D97-AF65-F5344CB8AC3E}">
        <p14:creationId xmlns:p14="http://schemas.microsoft.com/office/powerpoint/2010/main" val="248660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6</a:t>
            </a:fld>
            <a:endParaRPr lang="en-US"/>
          </a:p>
        </p:txBody>
      </p:sp>
    </p:spTree>
    <p:extLst>
      <p:ext uri="{BB962C8B-B14F-4D97-AF65-F5344CB8AC3E}">
        <p14:creationId xmlns:p14="http://schemas.microsoft.com/office/powerpoint/2010/main" val="143166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9</a:t>
            </a:fld>
            <a:endParaRPr lang="en-US"/>
          </a:p>
        </p:txBody>
      </p:sp>
    </p:spTree>
    <p:extLst>
      <p:ext uri="{BB962C8B-B14F-4D97-AF65-F5344CB8AC3E}">
        <p14:creationId xmlns:p14="http://schemas.microsoft.com/office/powerpoint/2010/main" val="171318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ja-JP" dirty="0"/>
          </a:p>
        </p:txBody>
      </p:sp>
      <p:sp>
        <p:nvSpPr>
          <p:cNvPr id="4" name="Date Placeholder 3"/>
          <p:cNvSpPr>
            <a:spLocks noGrp="1"/>
          </p:cNvSpPr>
          <p:nvPr>
            <p:ph type="dt" idx="10"/>
          </p:nvPr>
        </p:nvSpPr>
        <p:spPr/>
        <p:txBody>
          <a:bodyPr/>
          <a:lstStyle/>
          <a:p>
            <a:fld id="{4729861A-D1DB-4BEA-8FAB-44566D765611}" type="datetime1">
              <a:rPr lang="en-US" smtClean="0"/>
              <a:t>9/26/2018</a:t>
            </a:fld>
            <a:endParaRPr lang="en-US"/>
          </a:p>
        </p:txBody>
      </p:sp>
      <p:sp>
        <p:nvSpPr>
          <p:cNvPr id="5" name="Slide Number Placeholder 4"/>
          <p:cNvSpPr>
            <a:spLocks noGrp="1"/>
          </p:cNvSpPr>
          <p:nvPr>
            <p:ph type="sldNum" sz="quarter" idx="11"/>
          </p:nvPr>
        </p:nvSpPr>
        <p:spPr/>
        <p:txBody>
          <a:bodyPr/>
          <a:lstStyle/>
          <a:p>
            <a:fld id="{87A2D2A7-FEDB-4FEC-BF57-39E9383DCE56}" type="slidenum">
              <a:rPr lang="en-US" smtClean="0"/>
              <a:t>11</a:t>
            </a:fld>
            <a:endParaRPr lang="en-US"/>
          </a:p>
        </p:txBody>
      </p:sp>
    </p:spTree>
    <p:extLst>
      <p:ext uri="{BB962C8B-B14F-4D97-AF65-F5344CB8AC3E}">
        <p14:creationId xmlns:p14="http://schemas.microsoft.com/office/powerpoint/2010/main" val="199547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9/26/2018 7:24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21078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69238" y="1189177"/>
            <a:ext cx="11653522" cy="2067233"/>
          </a:xfrm>
        </p:spPr>
        <p:txBody>
          <a:bodyPr/>
          <a:lstStyle>
            <a:lvl1pP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4205911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48263319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Custom Layout">
    <p:bg>
      <p:bgPr>
        <a:solidFill>
          <a:srgbClr val="0078D7"/>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33198" y="1491918"/>
            <a:ext cx="11734319" cy="2067233"/>
          </a:xfrm>
        </p:spPr>
        <p:txBody>
          <a:bodyPr/>
          <a:lstStyle>
            <a:lvl1pPr marL="182880" indent="-274320">
              <a:defRPr kumimoji="0" lang="en-US" sz="3921" b="0" i="0" u="none" strike="noStrike" kern="1200" cap="none" spc="0" normalizeH="0" baseline="0" dirty="0" smtClean="0">
                <a:ln>
                  <a:noFill/>
                </a:ln>
                <a:solidFill>
                  <a:schemeClr val="bg1"/>
                </a:solidFill>
                <a:effectLst/>
                <a:uLnTx/>
                <a:uFillTx/>
                <a:latin typeface="Meiryo UI" panose="020B0604030504040204" pitchFamily="34" charset="-128"/>
                <a:ea typeface="Meiryo UI" panose="020B0604030504040204" pitchFamily="34" charset="-128"/>
                <a:cs typeface="+mn-cs"/>
              </a:defRPr>
            </a:lvl1pPr>
            <a:lvl2pPr>
              <a:defRPr>
                <a:solidFill>
                  <a:schemeClr val="bg1"/>
                </a:solidFill>
                <a:latin typeface="Meiryo UI" panose="020B0604030504040204" pitchFamily="34" charset="-128"/>
                <a:ea typeface="Meiryo UI" panose="020B0604030504040204" pitchFamily="34" charset="-128"/>
              </a:defRPr>
            </a:lvl2pPr>
            <a:lvl3pPr>
              <a:defRPr>
                <a:solidFill>
                  <a:schemeClr val="bg1"/>
                </a:solidFill>
                <a:latin typeface="Meiryo UI" panose="020B0604030504040204" pitchFamily="34" charset="-128"/>
                <a:ea typeface="Meiryo UI" panose="020B0604030504040204" pitchFamily="34" charset="-128"/>
              </a:defRPr>
            </a:lvl3pPr>
            <a:lvl4pPr>
              <a:defRPr>
                <a:solidFill>
                  <a:schemeClr val="bg1"/>
                </a:solidFill>
                <a:latin typeface="Meiryo UI" panose="020B0604030504040204" pitchFamily="34" charset="-128"/>
                <a:ea typeface="Meiryo UI" panose="020B0604030504040204" pitchFamily="34" charset="-128"/>
              </a:defRPr>
            </a:lvl4pPr>
            <a:lvl5pPr>
              <a:defRPr>
                <a:solidFill>
                  <a:schemeClr val="bg1"/>
                </a:solidFill>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33199" y="250380"/>
            <a:ext cx="11734320" cy="932563"/>
          </a:xfrm>
        </p:spPr>
        <p:txBody>
          <a:bodyPr anchor="ctr"/>
          <a:lstStyle>
            <a:lvl1pPr marL="0" indent="0">
              <a:buNone/>
              <a:defRPr sz="5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4282670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1125339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1925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59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76369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Custom Layout">
    <p:bg>
      <p:bgPr>
        <a:solidFill>
          <a:srgbClr val="0078D7"/>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33198" y="1491918"/>
            <a:ext cx="11734319" cy="2067233"/>
          </a:xfrm>
        </p:spPr>
        <p:txBody>
          <a:bodyPr/>
          <a:lstStyle>
            <a:lvl1pPr marL="182880" indent="-274320">
              <a:defRPr kumimoji="0" lang="en-US" sz="3921" b="0" i="0" u="none" strike="noStrike" kern="1200" cap="none" spc="0" normalizeH="0" baseline="0" dirty="0" smtClean="0">
                <a:ln>
                  <a:noFill/>
                </a:ln>
                <a:solidFill>
                  <a:schemeClr val="bg1"/>
                </a:solidFill>
                <a:effectLst/>
                <a:uLnTx/>
                <a:uFillTx/>
                <a:latin typeface="Meiryo UI" panose="020B0604030504040204" pitchFamily="34" charset="-128"/>
                <a:ea typeface="Meiryo UI" panose="020B0604030504040204" pitchFamily="34" charset="-128"/>
                <a:cs typeface="+mn-cs"/>
              </a:defRPr>
            </a:lvl1pPr>
            <a:lvl2pPr>
              <a:defRPr>
                <a:solidFill>
                  <a:schemeClr val="bg1"/>
                </a:solidFill>
                <a:latin typeface="Meiryo UI" panose="020B0604030504040204" pitchFamily="34" charset="-128"/>
                <a:ea typeface="Meiryo UI" panose="020B0604030504040204" pitchFamily="34" charset="-128"/>
              </a:defRPr>
            </a:lvl2pPr>
            <a:lvl3pPr>
              <a:defRPr>
                <a:solidFill>
                  <a:schemeClr val="bg1"/>
                </a:solidFill>
                <a:latin typeface="Meiryo UI" panose="020B0604030504040204" pitchFamily="34" charset="-128"/>
                <a:ea typeface="Meiryo UI" panose="020B0604030504040204" pitchFamily="34" charset="-128"/>
              </a:defRPr>
            </a:lvl3pPr>
            <a:lvl4pPr>
              <a:defRPr>
                <a:solidFill>
                  <a:schemeClr val="bg1"/>
                </a:solidFill>
                <a:latin typeface="Meiryo UI" panose="020B0604030504040204" pitchFamily="34" charset="-128"/>
                <a:ea typeface="Meiryo UI" panose="020B0604030504040204" pitchFamily="34" charset="-128"/>
              </a:defRPr>
            </a:lvl4pPr>
            <a:lvl5pPr>
              <a:defRPr>
                <a:solidFill>
                  <a:schemeClr val="bg1"/>
                </a:solidFill>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33199" y="250380"/>
            <a:ext cx="11734320" cy="932563"/>
          </a:xfrm>
        </p:spPr>
        <p:txBody>
          <a:bodyPr anchor="ctr"/>
          <a:lstStyle>
            <a:lvl1pPr marL="0" indent="0">
              <a:buNone/>
              <a:defRPr sz="5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1735584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0"/>
            <a:ext cx="12192000" cy="7315200"/>
          </a:xfrm>
          <a:prstGeom prst="rect">
            <a:avLst/>
          </a:prstGeom>
        </p:spPr>
      </p:pic>
      <p:sp>
        <p:nvSpPr>
          <p:cNvPr id="8" name="Rectangle 7"/>
          <p:cNvSpPr/>
          <p:nvPr userDrawn="1"/>
        </p:nvSpPr>
        <p:spPr bwMode="auto">
          <a:xfrm>
            <a:off x="0" y="-14221"/>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239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2198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399313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5" name="Date Placeholder 3"/>
          <p:cNvSpPr>
            <a:spLocks noGrp="1"/>
          </p:cNvSpPr>
          <p:nvPr>
            <p:ph type="dt" sz="half" idx="2"/>
          </p:nvPr>
        </p:nvSpPr>
        <p:spPr>
          <a:xfrm>
            <a:off x="0" y="6356350"/>
            <a:ext cx="2743200" cy="365125"/>
          </a:xfrm>
          <a:prstGeom prst="rect">
            <a:avLst/>
          </a:prstGeom>
        </p:spPr>
        <p:txBody>
          <a:bodyPr/>
          <a:lstStyle>
            <a:lvl1pPr>
              <a:defRPr sz="1050"/>
            </a:lvl1pPr>
          </a:lstStyle>
          <a:p>
            <a:fld id="{0D4F4567-6C94-472E-96AD-92997A3480DF}" type="datetime1">
              <a:rPr lang="en-US" smtClean="0"/>
              <a:t>9/26/2018</a:t>
            </a:fld>
            <a:endParaRPr lang="en-US"/>
          </a:p>
        </p:txBody>
      </p:sp>
      <p:sp>
        <p:nvSpPr>
          <p:cNvPr id="6" name="Footer Placeholder 4"/>
          <p:cNvSpPr>
            <a:spLocks noGrp="1"/>
          </p:cNvSpPr>
          <p:nvPr>
            <p:ph type="ftr" sz="quarter" idx="3"/>
          </p:nvPr>
        </p:nvSpPr>
        <p:spPr>
          <a:xfrm>
            <a:off x="4038600" y="6356350"/>
            <a:ext cx="4114800" cy="365125"/>
          </a:xfrm>
          <a:prstGeom prst="rect">
            <a:avLst/>
          </a:prstGeom>
        </p:spPr>
        <p:txBody>
          <a:bodyPr/>
          <a:lstStyle>
            <a:lvl1pPr algn="ctr">
              <a:defRPr sz="1050"/>
            </a:lvl1pPr>
          </a:lstStyle>
          <a:p>
            <a:endParaRPr lang="en-US"/>
          </a:p>
        </p:txBody>
      </p:sp>
      <p:sp>
        <p:nvSpPr>
          <p:cNvPr id="7" name="Slide Number Placeholder 5"/>
          <p:cNvSpPr>
            <a:spLocks noGrp="1"/>
          </p:cNvSpPr>
          <p:nvPr>
            <p:ph type="sldNum" sz="quarter" idx="4"/>
          </p:nvPr>
        </p:nvSpPr>
        <p:spPr>
          <a:xfrm>
            <a:off x="9448800" y="6356350"/>
            <a:ext cx="2743200" cy="365125"/>
          </a:xfrm>
          <a:prstGeom prst="rect">
            <a:avLst/>
          </a:prstGeom>
        </p:spPr>
        <p:txBody>
          <a:bodyPr/>
          <a:lstStyle>
            <a:lvl1pPr algn="r">
              <a:defRPr sz="1050"/>
            </a:lvl1pPr>
          </a:lstStyle>
          <a:p>
            <a:fld id="{0B88ACD9-AADC-4F78-A5B1-3B6B61F2BF80}" type="slidenum">
              <a:rPr lang="en-US" smtClean="0"/>
              <a:pPr/>
              <a:t>‹#›</a:t>
            </a:fld>
            <a:endParaRPr lang="en-US"/>
          </a:p>
        </p:txBody>
      </p:sp>
    </p:spTree>
    <p:extLst>
      <p:ext uri="{BB962C8B-B14F-4D97-AF65-F5344CB8AC3E}">
        <p14:creationId xmlns:p14="http://schemas.microsoft.com/office/powerpoint/2010/main" val="810129033"/>
      </p:ext>
    </p:extLst>
  </p:cSld>
  <p:clrMap bg1="lt1" tx1="dk1" bg2="lt2" tx2="dk2" accent1="accent1" accent2="accent2" accent3="accent3" accent4="accent4" accent5="accent5" accent6="accent6" hlink="hlink" folHlink="folHlink"/>
  <p:sldLayoutIdLst>
    <p:sldLayoutId id="2147486973" r:id="rId1"/>
    <p:sldLayoutId id="2147486974" r:id="rId2"/>
    <p:sldLayoutId id="2147486821" r:id="rId3"/>
    <p:sldLayoutId id="2147486976" r:id="rId4"/>
    <p:sldLayoutId id="2147486977" r:id="rId5"/>
    <p:sldLayoutId id="2147486991"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4257997440"/>
      </p:ext>
    </p:extLst>
  </p:cSld>
  <p:clrMap bg1="lt1" tx1="dk1" bg2="lt2" tx2="dk2" accent1="accent1" accent2="accent2" accent3="accent3" accent4="accent4" accent5="accent5" accent6="accent6" hlink="hlink" folHlink="folHlink"/>
  <p:sldLayoutIdLst>
    <p:sldLayoutId id="214748684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7251961"/>
      </p:ext>
    </p:extLst>
  </p:cSld>
  <p:clrMap bg1="lt1" tx1="dk1" bg2="lt2" tx2="dk2" accent1="accent1" accent2="accent2" accent3="accent3" accent4="accent4" accent5="accent5" accent6="accent6" hlink="hlink" folHlink="folHlink"/>
  <p:sldLayoutIdLst>
    <p:sldLayoutId id="2147486891" r:id="rId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39713964"/>
      </p:ext>
    </p:extLst>
  </p:cSld>
  <p:clrMap bg1="lt1" tx1="dk1" bg2="lt2" tx2="dk2" accent1="accent1" accent2="accent2" accent3="accent3" accent4="accent4" accent5="accent5" accent6="accent6" hlink="hlink" folHlink="folHlink"/>
  <p:sldLayoutIdLst>
    <p:sldLayoutId id="2147486961" r:id="rId1"/>
    <p:sldLayoutId id="2147486989" r:id="rId2"/>
    <p:sldLayoutId id="2147486990" r:id="rId3"/>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aka.ms/aadp2trial"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aka.ms/emsblo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aka.ms/aadtips" TargetMode="External"/><Relationship Id="rId4" Type="http://schemas.openxmlformats.org/officeDocument/2006/relationships/hyperlink" Target="https://blogs.technet.microsoft.com/jpazureid"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id-bsi.connpass.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a:xfrm>
            <a:off x="375955" y="3200400"/>
            <a:ext cx="7929845" cy="3581400"/>
          </a:xfrm>
        </p:spPr>
        <p:txBody>
          <a:bodyPr/>
          <a:lstStyle/>
          <a:p>
            <a:r>
              <a:rPr lang="en-US" altLang="ja-JP" sz="3600" dirty="0">
                <a:latin typeface="Meiryo UI" panose="020B0604030504040204" pitchFamily="50" charset="-128"/>
                <a:ea typeface="Meiryo UI" panose="020B0604030504040204" pitchFamily="50" charset="-128"/>
              </a:rPr>
              <a:t>Azure AD Webinar </a:t>
            </a:r>
            <a:r>
              <a:rPr lang="ja-JP" altLang="en-US" sz="3600" dirty="0">
                <a:latin typeface="Meiryo UI" panose="020B0604030504040204" pitchFamily="50" charset="-128"/>
                <a:ea typeface="Meiryo UI" panose="020B0604030504040204" pitchFamily="50" charset="-128"/>
              </a:rPr>
              <a:t>シリーズ </a:t>
            </a:r>
            <a:r>
              <a:rPr lang="en-US" altLang="ja-JP" sz="3600" dirty="0">
                <a:latin typeface="Meiryo UI" panose="020B0604030504040204" pitchFamily="50" charset="-128"/>
                <a:ea typeface="Meiryo UI" panose="020B0604030504040204" pitchFamily="50" charset="-128"/>
              </a:rPr>
              <a:t>#8</a:t>
            </a:r>
            <a:br>
              <a:rPr lang="en-US" altLang="ja-JP" sz="4400" dirty="0">
                <a:latin typeface="Meiryo UI" panose="020B0604030504040204" pitchFamily="50" charset="-128"/>
                <a:ea typeface="Meiryo UI" panose="020B0604030504040204" pitchFamily="50" charset="-128"/>
              </a:rPr>
            </a:br>
            <a:r>
              <a:rPr lang="en-US" altLang="ja-JP" sz="4400" dirty="0">
                <a:latin typeface="Segoe UI Semilight 本文"/>
                <a:ea typeface="Meiryo UI"/>
              </a:rPr>
              <a:t>Office365</a:t>
            </a:r>
            <a:r>
              <a:rPr lang="en-US" sz="4400" dirty="0">
                <a:latin typeface="Segoe UI Semilight 本文"/>
                <a:ea typeface="Meiryo UI"/>
              </a:rPr>
              <a:t> / Azure AD </a:t>
            </a:r>
            <a:r>
              <a:rPr lang="ja-JP" altLang="en-US" sz="4400" dirty="0">
                <a:latin typeface="Segoe UI Semilight 本文"/>
                <a:ea typeface="Meiryo UI"/>
              </a:rPr>
              <a:t>管理者が必ずやっておくべきセキュリティ対策</a:t>
            </a:r>
            <a:br>
              <a:rPr lang="ja-JP" altLang="en-US" sz="4400" dirty="0">
                <a:solidFill>
                  <a:srgbClr val="0078D7"/>
                </a:solidFill>
                <a:latin typeface="Segoe UI Semilight 本文"/>
                <a:ea typeface="Meiryo UI"/>
              </a:rPr>
            </a:br>
            <a:br>
              <a:rPr lang="en-US" sz="4400" dirty="0">
                <a:gradFill>
                  <a:gsLst>
                    <a:gs pos="5833">
                      <a:srgbClr val="FFFFFF"/>
                    </a:gs>
                    <a:gs pos="18000">
                      <a:srgbClr val="FFFFFF"/>
                    </a:gs>
                  </a:gsLst>
                  <a:lin ang="5400000" scaled="0"/>
                </a:gradFill>
              </a:rPr>
            </a:br>
            <a:endParaRPr lang="en-US" sz="4400" dirty="0"/>
          </a:p>
        </p:txBody>
      </p:sp>
      <p:pic>
        <p:nvPicPr>
          <p:cNvPr id="14" name="Picture 13"/>
          <p:cNvPicPr>
            <a:picLocks noChangeAspect="1"/>
          </p:cNvPicPr>
          <p:nvPr/>
        </p:nvPicPr>
        <p:blipFill>
          <a:blip r:embed="rId3"/>
          <a:stretch>
            <a:fillRect/>
          </a:stretch>
        </p:blipFill>
        <p:spPr>
          <a:xfrm>
            <a:off x="6934200" y="5020189"/>
            <a:ext cx="1178030" cy="1178030"/>
          </a:xfrm>
          <a:prstGeom prst="rect">
            <a:avLst/>
          </a:prstGeom>
        </p:spPr>
      </p:pic>
      <p:sp>
        <p:nvSpPr>
          <p:cNvPr id="5" name="Subtitle 2"/>
          <p:cNvSpPr>
            <a:spLocks noGrp="1"/>
          </p:cNvSpPr>
          <p:nvPr>
            <p:ph type="subTitle" idx="1"/>
          </p:nvPr>
        </p:nvSpPr>
        <p:spPr>
          <a:xfrm>
            <a:off x="375955" y="5723854"/>
            <a:ext cx="5720046" cy="492443"/>
          </a:xfrm>
          <a:prstGeom prst="rect">
            <a:avLst/>
          </a:prstGeom>
        </p:spPr>
        <p:txBody>
          <a:bodyPr vert="horz" wrap="square" lIns="146304" tIns="91440" rIns="146304" bIns="91440" rtlCol="0" anchor="ctr">
            <a:spAutoFit/>
          </a:bodyPr>
          <a:lstStyle>
            <a:lvl1pPr marL="0" indent="0" algn="l" defTabSz="913505" rtl="0" fontAlgn="base">
              <a:lnSpc>
                <a:spcPct val="100000"/>
              </a:lnSpc>
              <a:spcBef>
                <a:spcPts val="0"/>
              </a:spcBef>
              <a:spcAft>
                <a:spcPct val="0"/>
              </a:spcAft>
              <a:buSzPct val="90000"/>
              <a:buFont typeface="Arial" charset="0"/>
              <a:buNone/>
              <a:defRPr sz="1600" kern="1200">
                <a:solidFill>
                  <a:schemeClr val="bg1"/>
                </a:solidFill>
                <a:latin typeface="+mj-lt"/>
                <a:ea typeface="ＭＳ Ｐゴシック" charset="0"/>
                <a:cs typeface="ＭＳ Ｐゴシック" charset="0"/>
              </a:defRPr>
            </a:lvl1pPr>
            <a:lvl2pPr marL="448151" indent="0" algn="ctr" defTabSz="913505" rtl="0" fontAlgn="base">
              <a:lnSpc>
                <a:spcPct val="90000"/>
              </a:lnSpc>
              <a:spcBef>
                <a:spcPct val="20000"/>
              </a:spcBef>
              <a:spcAft>
                <a:spcPct val="0"/>
              </a:spcAft>
              <a:buSzPct val="90000"/>
              <a:buFont typeface="Arial" charset="0"/>
              <a:buNone/>
              <a:defRPr sz="2353" kern="1200">
                <a:solidFill>
                  <a:schemeClr val="tx1">
                    <a:tint val="75000"/>
                  </a:schemeClr>
                </a:solidFill>
                <a:latin typeface="+mn-lt"/>
                <a:ea typeface="ＭＳ Ｐゴシック" charset="0"/>
                <a:cs typeface="+mn-cs"/>
              </a:defRPr>
            </a:lvl2pPr>
            <a:lvl3pPr marL="896302" indent="0" algn="ctr" defTabSz="913505" rtl="0" fontAlgn="base">
              <a:lnSpc>
                <a:spcPct val="90000"/>
              </a:lnSpc>
              <a:spcBef>
                <a:spcPct val="20000"/>
              </a:spcBef>
              <a:spcAft>
                <a:spcPct val="0"/>
              </a:spcAft>
              <a:buSzPct val="90000"/>
              <a:buFont typeface="Arial" charset="0"/>
              <a:buNone/>
              <a:defRPr sz="1961" kern="1200">
                <a:solidFill>
                  <a:schemeClr val="tx1">
                    <a:tint val="75000"/>
                  </a:schemeClr>
                </a:solidFill>
                <a:latin typeface="+mn-lt"/>
                <a:ea typeface="ＭＳ Ｐゴシック" charset="0"/>
                <a:cs typeface="+mn-cs"/>
              </a:defRPr>
            </a:lvl3pPr>
            <a:lvl4pPr marL="1344453"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4pPr>
            <a:lvl5pPr marL="1792604"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5pPr>
            <a:lvl6pPr marL="224075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890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057"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208"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sz="2000"/>
              <a:t>Azure Active Directory Customer Success Team</a:t>
            </a:r>
          </a:p>
        </p:txBody>
      </p:sp>
    </p:spTree>
    <p:extLst>
      <p:ext uri="{BB962C8B-B14F-4D97-AF65-F5344CB8AC3E}">
        <p14:creationId xmlns:p14="http://schemas.microsoft.com/office/powerpoint/2010/main" val="193628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B6FD6B-1B94-45F8-86E3-6A827FE564CD}"/>
              </a:ext>
            </a:extLst>
          </p:cNvPr>
          <p:cNvSpPr>
            <a:spLocks noGrp="1"/>
          </p:cNvSpPr>
          <p:nvPr>
            <p:ph type="body" sz="quarter" idx="10"/>
          </p:nvPr>
        </p:nvSpPr>
        <p:spPr>
          <a:xfrm>
            <a:off x="269238" y="1189177"/>
            <a:ext cx="11653522" cy="3780779"/>
          </a:xfrm>
        </p:spPr>
        <p:txBody>
          <a:bodyPr/>
          <a:lstStyle/>
          <a:p>
            <a:pPr marL="0" indent="0">
              <a:buNone/>
            </a:pPr>
            <a:r>
              <a:rPr lang="ja-JP" altLang="en-US" dirty="0"/>
              <a:t>普段使うアカウントに特権を割り当てていませんか？</a:t>
            </a:r>
            <a:endParaRPr lang="en-US" altLang="ja-JP" dirty="0"/>
          </a:p>
          <a:p>
            <a:pPr lvl="1"/>
            <a:r>
              <a:rPr lang="ja-JP" altLang="en-US" dirty="0"/>
              <a:t>例：普段使いアカウントに全体管理者を割り当てている、パスワードだけで認証</a:t>
            </a:r>
            <a:endParaRPr lang="en-US" altLang="ja-JP" dirty="0"/>
          </a:p>
          <a:p>
            <a:endParaRPr lang="en-US" dirty="0"/>
          </a:p>
          <a:p>
            <a:endParaRPr lang="en-US" dirty="0"/>
          </a:p>
          <a:p>
            <a:pPr marL="0" indent="0" defTabSz="914367" fontAlgn="auto">
              <a:spcAft>
                <a:spcPts val="0"/>
              </a:spcAft>
              <a:buNone/>
            </a:pPr>
            <a:r>
              <a:rPr lang="ja-JP" altLang="en-US" dirty="0">
                <a:solidFill>
                  <a:srgbClr val="FF0000"/>
                </a:solidFill>
              </a:rPr>
              <a:t>会社を乗っ取られるリスクが非常に高い状態です</a:t>
            </a:r>
            <a:endParaRPr lang="en-US" altLang="ja-JP" dirty="0">
              <a:solidFill>
                <a:srgbClr val="FF0000"/>
              </a:solidFill>
            </a:endParaRPr>
          </a:p>
          <a:p>
            <a:pPr marL="0" indent="0" defTabSz="914367" fontAlgn="auto">
              <a:spcAft>
                <a:spcPts val="0"/>
              </a:spcAft>
              <a:buNone/>
            </a:pPr>
            <a:r>
              <a:rPr lang="ja-JP" altLang="en-US" dirty="0">
                <a:solidFill>
                  <a:srgbClr val="FF0000"/>
                </a:solidFill>
              </a:rPr>
              <a:t>原則 普段使いアカウントと特権アカウントを分けましょう</a:t>
            </a:r>
            <a:endParaRPr lang="en-US" dirty="0">
              <a:solidFill>
                <a:srgbClr val="FF0000"/>
              </a:solidFill>
            </a:endParaRPr>
          </a:p>
        </p:txBody>
      </p:sp>
      <p:sp>
        <p:nvSpPr>
          <p:cNvPr id="3" name="Text Placeholder 2">
            <a:extLst>
              <a:ext uri="{FF2B5EF4-FFF2-40B4-BE49-F238E27FC236}">
                <a16:creationId xmlns:a16="http://schemas.microsoft.com/office/drawing/2014/main" id="{054EC20F-3969-4882-812D-FAA4FA55F3AD}"/>
              </a:ext>
            </a:extLst>
          </p:cNvPr>
          <p:cNvSpPr>
            <a:spLocks noGrp="1"/>
          </p:cNvSpPr>
          <p:nvPr>
            <p:ph type="body" sz="quarter" idx="11"/>
          </p:nvPr>
        </p:nvSpPr>
        <p:spPr/>
        <p:txBody>
          <a:bodyPr/>
          <a:lstStyle/>
          <a:p>
            <a:r>
              <a:rPr lang="ja-JP" altLang="en-US" dirty="0"/>
              <a:t>今スグにやめましょう！危険すぎます！</a:t>
            </a:r>
            <a:endParaRPr lang="en-US" dirty="0"/>
          </a:p>
        </p:txBody>
      </p:sp>
    </p:spTree>
    <p:extLst>
      <p:ext uri="{BB962C8B-B14F-4D97-AF65-F5344CB8AC3E}">
        <p14:creationId xmlns:p14="http://schemas.microsoft.com/office/powerpoint/2010/main" val="3843910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D50FA-FC05-4F72-AA93-A55FF095A376}"/>
              </a:ext>
            </a:extLst>
          </p:cNvPr>
          <p:cNvSpPr>
            <a:spLocks noGrp="1"/>
          </p:cNvSpPr>
          <p:nvPr>
            <p:ph type="body" sz="quarter" idx="10"/>
          </p:nvPr>
        </p:nvSpPr>
        <p:spPr>
          <a:xfrm>
            <a:off x="269238" y="1189177"/>
            <a:ext cx="11653522" cy="4709944"/>
          </a:xfrm>
        </p:spPr>
        <p:txBody>
          <a:bodyPr/>
          <a:lstStyle/>
          <a:p>
            <a:r>
              <a:rPr lang="ja-JP" altLang="en-US" dirty="0"/>
              <a:t>誰が特権を持っていますか？</a:t>
            </a:r>
            <a:endParaRPr lang="en-US" altLang="ja-JP" dirty="0"/>
          </a:p>
          <a:p>
            <a:endParaRPr lang="en-US" altLang="ja-JP" dirty="0"/>
          </a:p>
          <a:p>
            <a:r>
              <a:rPr lang="ja-JP" altLang="en-US" dirty="0"/>
              <a:t>特権ユーザーの認証強度は十分ですか？</a:t>
            </a:r>
            <a:endParaRPr lang="en-US" dirty="0"/>
          </a:p>
          <a:p>
            <a:endParaRPr lang="en-US" altLang="ja-JP" dirty="0"/>
          </a:p>
          <a:p>
            <a:r>
              <a:rPr lang="ja-JP" altLang="en-US" dirty="0"/>
              <a:t>誰が特権を使ったか把握していますか？</a:t>
            </a:r>
            <a:endParaRPr lang="en-US" altLang="ja-JP" dirty="0"/>
          </a:p>
          <a:p>
            <a:endParaRPr lang="en-US" altLang="ja-JP" dirty="0"/>
          </a:p>
          <a:p>
            <a:r>
              <a:rPr lang="ja-JP" altLang="en-US" dirty="0"/>
              <a:t>特権ユーザーがいつ何をしたか把握していますか？</a:t>
            </a:r>
            <a:endParaRPr lang="en-US" altLang="ja-JP" dirty="0"/>
          </a:p>
        </p:txBody>
      </p:sp>
      <p:sp>
        <p:nvSpPr>
          <p:cNvPr id="3" name="Text Placeholder 2">
            <a:extLst>
              <a:ext uri="{FF2B5EF4-FFF2-40B4-BE49-F238E27FC236}">
                <a16:creationId xmlns:a16="http://schemas.microsoft.com/office/drawing/2014/main" id="{2755BE97-C996-48B4-A5D5-CAE3A20A6B8E}"/>
              </a:ext>
            </a:extLst>
          </p:cNvPr>
          <p:cNvSpPr>
            <a:spLocks noGrp="1"/>
          </p:cNvSpPr>
          <p:nvPr>
            <p:ph type="body" sz="quarter" idx="11"/>
          </p:nvPr>
        </p:nvSpPr>
        <p:spPr>
          <a:xfrm>
            <a:off x="268603" y="130977"/>
            <a:ext cx="11653522" cy="794064"/>
          </a:xfrm>
        </p:spPr>
        <p:txBody>
          <a:bodyPr/>
          <a:lstStyle/>
          <a:p>
            <a:r>
              <a:rPr lang="ja-JP" altLang="en-US" dirty="0"/>
              <a:t>答えられるべき質問</a:t>
            </a:r>
            <a:endParaRPr lang="en-US" dirty="0"/>
          </a:p>
        </p:txBody>
      </p:sp>
    </p:spTree>
    <p:extLst>
      <p:ext uri="{BB962C8B-B14F-4D97-AF65-F5344CB8AC3E}">
        <p14:creationId xmlns:p14="http://schemas.microsoft.com/office/powerpoint/2010/main" val="2071247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A8943541-F7CE-4A67-A8E7-C7982E4D1786}"/>
              </a:ext>
            </a:extLst>
          </p:cNvPr>
          <p:cNvSpPr>
            <a:spLocks noGrp="1"/>
          </p:cNvSpPr>
          <p:nvPr>
            <p:ph type="body" sz="quarter" idx="10"/>
          </p:nvPr>
        </p:nvSpPr>
        <p:spPr>
          <a:xfrm>
            <a:off x="269238" y="1189177"/>
            <a:ext cx="11653522" cy="4046236"/>
          </a:xfrm>
        </p:spPr>
        <p:txBody>
          <a:bodyPr/>
          <a:lstStyle/>
          <a:p>
            <a:r>
              <a:rPr lang="ja-JP" altLang="en-US" dirty="0"/>
              <a:t>原則 普段使いアカウントと特権アカウントは分ける</a:t>
            </a:r>
            <a:endParaRPr lang="en-US" altLang="ja-JP" dirty="0"/>
          </a:p>
          <a:p>
            <a:r>
              <a:rPr lang="ja-JP" altLang="en-US" dirty="0"/>
              <a:t>特権アカウント数はできるだけ少なく</a:t>
            </a:r>
            <a:endParaRPr lang="en-US" altLang="ja-JP" dirty="0"/>
          </a:p>
          <a:p>
            <a:r>
              <a:rPr lang="ja-JP" altLang="en-US" dirty="0"/>
              <a:t>特権アカウントを共有しない</a:t>
            </a:r>
            <a:endParaRPr lang="en-US" altLang="ja-JP" dirty="0"/>
          </a:p>
          <a:p>
            <a:r>
              <a:rPr lang="ja-JP" altLang="en-US" dirty="0"/>
              <a:t>必要最小限の権限を付与</a:t>
            </a:r>
            <a:endParaRPr lang="en-US" altLang="ja-JP" dirty="0"/>
          </a:p>
          <a:p>
            <a:r>
              <a:rPr lang="ja-JP" altLang="en-US" dirty="0"/>
              <a:t>多要素認証を有効にする</a:t>
            </a:r>
            <a:endParaRPr lang="en-US" altLang="ja-JP" dirty="0"/>
          </a:p>
          <a:p>
            <a:r>
              <a:rPr lang="ja-JP" altLang="en-US" dirty="0"/>
              <a:t>使うときだけ有効化</a:t>
            </a:r>
            <a:endParaRPr lang="en-US" altLang="ja-JP" dirty="0"/>
          </a:p>
        </p:txBody>
      </p:sp>
      <p:sp>
        <p:nvSpPr>
          <p:cNvPr id="11" name="Text Placeholder 10">
            <a:extLst>
              <a:ext uri="{FF2B5EF4-FFF2-40B4-BE49-F238E27FC236}">
                <a16:creationId xmlns:a16="http://schemas.microsoft.com/office/drawing/2014/main" id="{53C43C7A-D2A6-4C89-9297-0069B1EF0ED2}"/>
              </a:ext>
            </a:extLst>
          </p:cNvPr>
          <p:cNvSpPr>
            <a:spLocks noGrp="1"/>
          </p:cNvSpPr>
          <p:nvPr>
            <p:ph type="body" sz="quarter" idx="11"/>
          </p:nvPr>
        </p:nvSpPr>
        <p:spPr>
          <a:xfrm>
            <a:off x="268603" y="130977"/>
            <a:ext cx="11653522" cy="794064"/>
          </a:xfrm>
        </p:spPr>
        <p:txBody>
          <a:bodyPr/>
          <a:lstStyle/>
          <a:p>
            <a:r>
              <a:rPr lang="ja-JP" altLang="en-US" dirty="0"/>
              <a:t>特権アカウント保護のためにやるべきこと</a:t>
            </a:r>
            <a:endParaRPr lang="en-US" dirty="0"/>
          </a:p>
        </p:txBody>
      </p:sp>
      <p:sp>
        <p:nvSpPr>
          <p:cNvPr id="2" name="Rectangle 1">
            <a:extLst>
              <a:ext uri="{FF2B5EF4-FFF2-40B4-BE49-F238E27FC236}">
                <a16:creationId xmlns:a16="http://schemas.microsoft.com/office/drawing/2014/main" id="{7067FC97-C638-458E-B6FC-6CB4424AB609}"/>
              </a:ext>
            </a:extLst>
          </p:cNvPr>
          <p:cNvSpPr/>
          <p:nvPr/>
        </p:nvSpPr>
        <p:spPr>
          <a:xfrm>
            <a:off x="268603" y="5915118"/>
            <a:ext cx="11653522" cy="646331"/>
          </a:xfrm>
          <a:prstGeom prst="rect">
            <a:avLst/>
          </a:prstGeom>
        </p:spPr>
        <p:txBody>
          <a:bodyPr wrap="square">
            <a:spAutoFit/>
          </a:bodyPr>
          <a:lstStyle/>
          <a:p>
            <a:r>
              <a:rPr lang="en-US" dirty="0"/>
              <a:t>https://docs.microsoft.com/ja-jp/azure/active-directory/active-directory-admin-manage-emergency-access-accounts</a:t>
            </a:r>
          </a:p>
        </p:txBody>
      </p:sp>
      <p:sp>
        <p:nvSpPr>
          <p:cNvPr id="5" name="Rectangle 4">
            <a:extLst>
              <a:ext uri="{FF2B5EF4-FFF2-40B4-BE49-F238E27FC236}">
                <a16:creationId xmlns:a16="http://schemas.microsoft.com/office/drawing/2014/main" id="{F0FE3C05-B901-45A9-9CAE-AFABD8822818}"/>
              </a:ext>
            </a:extLst>
          </p:cNvPr>
          <p:cNvSpPr/>
          <p:nvPr/>
        </p:nvSpPr>
        <p:spPr>
          <a:xfrm>
            <a:off x="7862580" y="2897253"/>
            <a:ext cx="3871573" cy="830997"/>
          </a:xfrm>
          <a:prstGeom prst="rect">
            <a:avLst/>
          </a:prstGeom>
        </p:spPr>
        <p:txBody>
          <a:bodyPr wrap="none">
            <a:spAutoFit/>
          </a:bodyPr>
          <a:lstStyle/>
          <a:p>
            <a:r>
              <a:rPr 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 PIM</a:t>
            </a:r>
            <a:r>
              <a:rPr lang="ja-JP" alt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が解決</a:t>
            </a:r>
            <a:endParaRPr 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899981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1741A7-156C-429F-A984-5DCD7F27749E}"/>
              </a:ext>
            </a:extLst>
          </p:cNvPr>
          <p:cNvSpPr>
            <a:spLocks noGrp="1"/>
          </p:cNvSpPr>
          <p:nvPr>
            <p:ph type="body" sz="quarter" idx="11"/>
          </p:nvPr>
        </p:nvSpPr>
        <p:spPr>
          <a:xfrm>
            <a:off x="268603" y="130977"/>
            <a:ext cx="11653522" cy="794064"/>
          </a:xfrm>
        </p:spPr>
        <p:txBody>
          <a:bodyPr/>
          <a:lstStyle/>
          <a:p>
            <a:r>
              <a:rPr lang="en-US" altLang="ja-JP" dirty="0"/>
              <a:t>Privileged Identity Management (PIM)</a:t>
            </a:r>
            <a:endParaRPr lang="en-US" dirty="0"/>
          </a:p>
        </p:txBody>
      </p:sp>
      <p:sp>
        <p:nvSpPr>
          <p:cNvPr id="20" name="Rectangle 19"/>
          <p:cNvSpPr/>
          <p:nvPr/>
        </p:nvSpPr>
        <p:spPr bwMode="auto">
          <a:xfrm>
            <a:off x="7504718" y="2435864"/>
            <a:ext cx="4044128" cy="2953918"/>
          </a:xfrm>
          <a:prstGeom prst="rect">
            <a:avLst/>
          </a:prstGeom>
          <a:pattFill prst="pct60">
            <a:fgClr>
              <a:schemeClr val="bg1">
                <a:lumMod val="50000"/>
              </a:schemeClr>
            </a:fgClr>
            <a:bgClr>
              <a:schemeClr val="bg1">
                <a:lumMod val="7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26" name="TextBox 25"/>
          <p:cNvSpPr txBox="1"/>
          <p:nvPr/>
        </p:nvSpPr>
        <p:spPr>
          <a:xfrm>
            <a:off x="7759664" y="1320549"/>
            <a:ext cx="3600085" cy="1031356"/>
          </a:xfrm>
          <a:prstGeom prst="rect">
            <a:avLst/>
          </a:prstGeom>
          <a:noFill/>
        </p:spPr>
        <p:txBody>
          <a:bodyPr wrap="none" lIns="179259" tIns="143407" rIns="179259" bIns="143407" rtlCol="0">
            <a:spAutoFit/>
          </a:bodyPr>
          <a:lstStyle/>
          <a:p>
            <a:pPr algn="ctr" defTabSz="914225">
              <a:lnSpc>
                <a:spcPct val="90000"/>
              </a:lnSpc>
              <a:spcAft>
                <a:spcPts val="588"/>
              </a:spcAft>
            </a:pPr>
            <a:r>
              <a:rPr lang="en-US" sz="2400" dirty="0" err="1">
                <a:gradFill>
                  <a:gsLst>
                    <a:gs pos="2917">
                      <a:prstClr val="black"/>
                    </a:gs>
                    <a:gs pos="30000">
                      <a:prstClr val="black"/>
                    </a:gs>
                  </a:gsLst>
                  <a:lin ang="5400000" scaled="0"/>
                </a:gradFill>
                <a:latin typeface="Meiryo UI" panose="020B0604030504040204" pitchFamily="34" charset="-128"/>
                <a:ea typeface="Meiryo UI" panose="020B0604030504040204" pitchFamily="34" charset="-128"/>
                <a:cs typeface="Segoe UI Semibold" panose="020B0702040204020203" pitchFamily="34" charset="0"/>
              </a:rPr>
              <a:t>ジャストインタイム</a:t>
            </a:r>
            <a:r>
              <a:rPr lang="en-US" sz="2400" dirty="0">
                <a:gradFill>
                  <a:gsLst>
                    <a:gs pos="2917">
                      <a:prstClr val="black"/>
                    </a:gs>
                    <a:gs pos="30000">
                      <a:prstClr val="black"/>
                    </a:gs>
                  </a:gsLst>
                  <a:lin ang="5400000" scaled="0"/>
                </a:gradFill>
                <a:latin typeface="Meiryo UI" panose="020B0604030504040204" pitchFamily="34" charset="-128"/>
                <a:ea typeface="Meiryo UI" panose="020B0604030504040204" pitchFamily="34" charset="-128"/>
                <a:cs typeface="Segoe UI Semibold" panose="020B0702040204020203" pitchFamily="34" charset="0"/>
              </a:rPr>
              <a:t> (JIT) で</a:t>
            </a:r>
          </a:p>
          <a:p>
            <a:pPr algn="ctr" defTabSz="914225">
              <a:lnSpc>
                <a:spcPct val="90000"/>
              </a:lnSpc>
              <a:spcAft>
                <a:spcPts val="588"/>
              </a:spcAft>
            </a:pPr>
            <a:r>
              <a:rPr lang="en-US" sz="2400" dirty="0" err="1">
                <a:gradFill>
                  <a:gsLst>
                    <a:gs pos="2917">
                      <a:prstClr val="black"/>
                    </a:gs>
                    <a:gs pos="30000">
                      <a:prstClr val="black"/>
                    </a:gs>
                  </a:gsLst>
                  <a:lin ang="5400000" scaled="0"/>
                </a:gradFill>
                <a:latin typeface="Meiryo UI" panose="020B0604030504040204" pitchFamily="34" charset="-128"/>
                <a:ea typeface="Meiryo UI" panose="020B0604030504040204" pitchFamily="34" charset="-128"/>
                <a:cs typeface="Segoe UI Semibold" panose="020B0702040204020203" pitchFamily="34" charset="0"/>
              </a:rPr>
              <a:t>リスクを最小化</a:t>
            </a:r>
            <a:endParaRPr lang="en-US" sz="2400" dirty="0">
              <a:gradFill>
                <a:gsLst>
                  <a:gs pos="2917">
                    <a:prstClr val="black"/>
                  </a:gs>
                  <a:gs pos="30000">
                    <a:prstClr val="black"/>
                  </a:gs>
                </a:gsLst>
                <a:lin ang="5400000" scaled="0"/>
              </a:gradFill>
              <a:latin typeface="Meiryo UI" panose="020B0604030504040204" pitchFamily="34" charset="-128"/>
              <a:ea typeface="Meiryo UI" panose="020B0604030504040204" pitchFamily="34" charset="-128"/>
              <a:cs typeface="Segoe UI Semibold" panose="020B0702040204020203" pitchFamily="34" charset="0"/>
            </a:endParaRPr>
          </a:p>
        </p:txBody>
      </p:sp>
      <p:sp>
        <p:nvSpPr>
          <p:cNvPr id="48" name="Rectangle 47"/>
          <p:cNvSpPr/>
          <p:nvPr/>
        </p:nvSpPr>
        <p:spPr bwMode="auto">
          <a:xfrm>
            <a:off x="7504718" y="2437906"/>
            <a:ext cx="4044128" cy="2953918"/>
          </a:xfrm>
          <a:prstGeom prst="rect">
            <a:avLst/>
          </a:prstGeom>
          <a:pattFill prst="pct60">
            <a:fgClr>
              <a:srgbClr val="FF8C00"/>
            </a:fgClr>
            <a:bgClr>
              <a:srgbClr val="A80000"/>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9" name="Rectangle 48"/>
          <p:cNvSpPr/>
          <p:nvPr/>
        </p:nvSpPr>
        <p:spPr bwMode="auto">
          <a:xfrm>
            <a:off x="7504714" y="5379398"/>
            <a:ext cx="4249245" cy="14786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1372"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5" name="Rectangle 44">
            <a:extLst>
              <a:ext uri="{FF2B5EF4-FFF2-40B4-BE49-F238E27FC236}">
                <a16:creationId xmlns:a16="http://schemas.microsoft.com/office/drawing/2014/main" id="{00BA1324-89D6-4D0B-9171-1B981ECFBBA3}"/>
              </a:ext>
            </a:extLst>
          </p:cNvPr>
          <p:cNvSpPr/>
          <p:nvPr/>
        </p:nvSpPr>
        <p:spPr bwMode="auto">
          <a:xfrm>
            <a:off x="3255471" y="2441025"/>
            <a:ext cx="4249245" cy="44169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1372"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a:p>
            <a:pPr algn="r" defTabSz="913927"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25" name="TextBox 24"/>
          <p:cNvSpPr txBox="1"/>
          <p:nvPr/>
        </p:nvSpPr>
        <p:spPr>
          <a:xfrm>
            <a:off x="9691619" y="5622800"/>
            <a:ext cx="865362" cy="561164"/>
          </a:xfrm>
          <a:prstGeom prst="rect">
            <a:avLst/>
          </a:prstGeom>
          <a:noFill/>
        </p:spPr>
        <p:txBody>
          <a:bodyPr wrap="none" lIns="179259" tIns="143407" rIns="179259" bIns="143407" rtlCol="0">
            <a:spAutoFit/>
          </a:bodyPr>
          <a:lstStyle/>
          <a:p>
            <a:pPr defTabSz="914225">
              <a:lnSpc>
                <a:spcPct val="90000"/>
              </a:lnSpc>
              <a:spcAft>
                <a:spcPts val="588"/>
              </a:spcAft>
            </a:pPr>
            <a:r>
              <a:rPr lang="en-US" sz="1961" dirty="0" err="1">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rPr>
              <a:t>時間</a:t>
            </a:r>
            <a:endParaRPr lang="en-US" sz="1961" dirty="0">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endParaRPr>
          </a:p>
        </p:txBody>
      </p:sp>
      <p:cxnSp>
        <p:nvCxnSpPr>
          <p:cNvPr id="23" name="Straight Arrow Connector 22"/>
          <p:cNvCxnSpPr>
            <a:cxnSpLocks/>
          </p:cNvCxnSpPr>
          <p:nvPr/>
        </p:nvCxnSpPr>
        <p:spPr>
          <a:xfrm>
            <a:off x="7277797" y="5596002"/>
            <a:ext cx="463518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00742" y="3252844"/>
            <a:ext cx="1495343" cy="561164"/>
          </a:xfrm>
          <a:prstGeom prst="rect">
            <a:avLst/>
          </a:prstGeom>
          <a:noFill/>
        </p:spPr>
        <p:txBody>
          <a:bodyPr wrap="none" lIns="179259" tIns="143407" rIns="179259" bIns="143407" rtlCol="0">
            <a:spAutoFit/>
          </a:bodyPr>
          <a:lstStyle/>
          <a:p>
            <a:pPr defTabSz="914225">
              <a:lnSpc>
                <a:spcPct val="90000"/>
              </a:lnSpc>
              <a:spcAft>
                <a:spcPts val="588"/>
              </a:spcAft>
            </a:pPr>
            <a:r>
              <a:rPr lang="en-US" sz="1961" dirty="0" err="1">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rPr>
              <a:t>権限の強さ</a:t>
            </a:r>
            <a:endParaRPr lang="en-US" sz="1961" dirty="0">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endParaRPr>
          </a:p>
        </p:txBody>
      </p:sp>
      <p:sp>
        <p:nvSpPr>
          <p:cNvPr id="3" name="Text Placeholder 2"/>
          <p:cNvSpPr>
            <a:spLocks noGrp="1"/>
          </p:cNvSpPr>
          <p:nvPr>
            <p:ph type="body" sz="quarter" idx="4294967295"/>
          </p:nvPr>
        </p:nvSpPr>
        <p:spPr>
          <a:xfrm>
            <a:off x="263780" y="1558118"/>
            <a:ext cx="6433425" cy="4499693"/>
          </a:xfrm>
        </p:spPr>
        <p:txBody>
          <a:bodyPr/>
          <a:lstStyle/>
          <a:p>
            <a:pPr>
              <a:spcAft>
                <a:spcPts val="1176"/>
              </a:spcAft>
            </a:pPr>
            <a:r>
              <a:rPr lang="ja-JP" altLang="en-US" sz="3600" dirty="0">
                <a:gradFill>
                  <a:gsLst>
                    <a:gs pos="1250">
                      <a:srgbClr val="0078D7"/>
                    </a:gs>
                    <a:gs pos="99000">
                      <a:srgbClr val="0078D7"/>
                    </a:gs>
                  </a:gsLst>
                  <a:lin ang="5400000" scaled="0"/>
                </a:gradFill>
                <a:cs typeface="+mn-cs"/>
              </a:rPr>
              <a:t>必要な時だけ特権に昇格</a:t>
            </a:r>
            <a:endParaRPr lang="en-US" altLang="ja-JP" sz="3600" dirty="0">
              <a:gradFill>
                <a:gsLst>
                  <a:gs pos="1250">
                    <a:srgbClr val="0078D7"/>
                  </a:gs>
                  <a:gs pos="99000">
                    <a:srgbClr val="0078D7"/>
                  </a:gs>
                </a:gsLst>
                <a:lin ang="5400000" scaled="0"/>
              </a:gradFill>
              <a:cs typeface="+mn-cs"/>
            </a:endParaRPr>
          </a:p>
          <a:p>
            <a:pPr>
              <a:spcAft>
                <a:spcPts val="1176"/>
              </a:spcAft>
            </a:pPr>
            <a:r>
              <a:rPr lang="ja-JP" altLang="en-US" sz="3600" dirty="0">
                <a:gradFill>
                  <a:gsLst>
                    <a:gs pos="1250">
                      <a:srgbClr val="0078D7"/>
                    </a:gs>
                    <a:gs pos="99000">
                      <a:srgbClr val="0078D7"/>
                    </a:gs>
                  </a:gsLst>
                  <a:lin ang="5400000" scaled="0"/>
                </a:gradFill>
                <a:cs typeface="+mn-cs"/>
              </a:rPr>
              <a:t>昇格時に多要素認証を強制</a:t>
            </a:r>
            <a:endParaRPr lang="en-US" altLang="ja-JP" sz="3600" dirty="0">
              <a:gradFill>
                <a:gsLst>
                  <a:gs pos="1250">
                    <a:srgbClr val="0078D7"/>
                  </a:gs>
                  <a:gs pos="99000">
                    <a:srgbClr val="0078D7"/>
                  </a:gs>
                </a:gsLst>
                <a:lin ang="5400000" scaled="0"/>
              </a:gradFill>
              <a:cs typeface="+mn-cs"/>
            </a:endParaRPr>
          </a:p>
          <a:p>
            <a:pPr>
              <a:spcAft>
                <a:spcPts val="1176"/>
              </a:spcAft>
            </a:pPr>
            <a:r>
              <a:rPr lang="ja-JP" altLang="en-US" sz="3600" dirty="0">
                <a:gradFill>
                  <a:gsLst>
                    <a:gs pos="1250">
                      <a:srgbClr val="0078D7"/>
                    </a:gs>
                    <a:gs pos="99000">
                      <a:srgbClr val="0078D7"/>
                    </a:gs>
                  </a:gsLst>
                  <a:lin ang="5400000" scaled="0"/>
                </a:gradFill>
                <a:cs typeface="+mn-cs"/>
              </a:rPr>
              <a:t>監査レポートと通知</a:t>
            </a:r>
            <a:endParaRPr lang="en-US" sz="3600" dirty="0">
              <a:gradFill>
                <a:gsLst>
                  <a:gs pos="1250">
                    <a:srgbClr val="0078D7"/>
                  </a:gs>
                  <a:gs pos="99000">
                    <a:srgbClr val="0078D7"/>
                  </a:gs>
                </a:gsLst>
                <a:lin ang="5400000" scaled="0"/>
              </a:gradFill>
              <a:cs typeface="+mn-cs"/>
            </a:endParaRPr>
          </a:p>
          <a:p>
            <a:pPr marL="336145" indent="-336145">
              <a:spcAft>
                <a:spcPts val="1176"/>
              </a:spcAft>
              <a:buFont typeface="Arial" panose="020B0604020202020204" pitchFamily="34" charset="0"/>
              <a:buChar char="•"/>
            </a:pPr>
            <a:r>
              <a:rPr lang="ja-JP" altLang="en-US" sz="3600" dirty="0">
                <a:gradFill>
                  <a:gsLst>
                    <a:gs pos="1250">
                      <a:srgbClr val="0078D7"/>
                    </a:gs>
                    <a:gs pos="99000">
                      <a:srgbClr val="0078D7"/>
                    </a:gs>
                  </a:gsLst>
                  <a:lin ang="5400000" scaled="0"/>
                </a:gradFill>
                <a:cs typeface="+mn-cs"/>
              </a:rPr>
              <a:t>アカウントとアクセス権の棚卸し</a:t>
            </a:r>
            <a:endParaRPr lang="en-US" altLang="ja-JP" sz="3600" dirty="0">
              <a:gradFill>
                <a:gsLst>
                  <a:gs pos="1250">
                    <a:srgbClr val="0078D7"/>
                  </a:gs>
                  <a:gs pos="99000">
                    <a:srgbClr val="0078D7"/>
                  </a:gs>
                </a:gsLst>
                <a:lin ang="5400000" scaled="0"/>
              </a:gradFill>
              <a:cs typeface="+mn-cs"/>
            </a:endParaRPr>
          </a:p>
          <a:p>
            <a:pPr marL="336145" indent="-336145">
              <a:spcAft>
                <a:spcPts val="1176"/>
              </a:spcAft>
              <a:buFont typeface="Arial" panose="020B0604020202020204" pitchFamily="34" charset="0"/>
              <a:buChar char="•"/>
            </a:pPr>
            <a:r>
              <a:rPr lang="ja-JP" altLang="en-US" sz="3600" dirty="0">
                <a:gradFill>
                  <a:gsLst>
                    <a:gs pos="1250">
                      <a:srgbClr val="0078D7"/>
                    </a:gs>
                    <a:gs pos="99000">
                      <a:srgbClr val="0078D7"/>
                    </a:gs>
                  </a:gsLst>
                  <a:lin ang="5400000" scaled="0"/>
                </a:gradFill>
                <a:cs typeface="+mn-cs"/>
              </a:rPr>
              <a:t>承認ワークフロー</a:t>
            </a:r>
            <a:endParaRPr lang="en-US" altLang="ja-JP" sz="3600" dirty="0">
              <a:gradFill>
                <a:gsLst>
                  <a:gs pos="1250">
                    <a:srgbClr val="0078D7"/>
                  </a:gs>
                  <a:gs pos="99000">
                    <a:srgbClr val="0078D7"/>
                  </a:gs>
                </a:gsLst>
                <a:lin ang="5400000" scaled="0"/>
              </a:gradFill>
              <a:cs typeface="+mn-cs"/>
            </a:endParaRPr>
          </a:p>
          <a:p>
            <a:pPr marL="336145" indent="-336145">
              <a:spcAft>
                <a:spcPts val="1176"/>
              </a:spcAft>
              <a:buFont typeface="Arial" panose="020B0604020202020204" pitchFamily="34" charset="0"/>
              <a:buChar char="•"/>
            </a:pPr>
            <a:r>
              <a:rPr lang="en-US" altLang="ja-JP" sz="3600" dirty="0">
                <a:gradFill>
                  <a:gsLst>
                    <a:gs pos="1250">
                      <a:srgbClr val="0078D7"/>
                    </a:gs>
                    <a:gs pos="99000">
                      <a:srgbClr val="0078D7"/>
                    </a:gs>
                  </a:gsLst>
                  <a:lin ang="5400000" scaled="0"/>
                </a:gradFill>
                <a:cs typeface="+mn-cs"/>
              </a:rPr>
              <a:t>Azure AD Premium P2</a:t>
            </a:r>
            <a:endParaRPr lang="en-US" sz="3600" dirty="0">
              <a:gradFill>
                <a:gsLst>
                  <a:gs pos="1250">
                    <a:srgbClr val="0078D7"/>
                  </a:gs>
                  <a:gs pos="99000">
                    <a:srgbClr val="0078D7"/>
                  </a:gs>
                </a:gsLst>
                <a:lin ang="5400000" scaled="0"/>
              </a:gradFill>
              <a:cs typeface="+mn-cs"/>
            </a:endParaRPr>
          </a:p>
        </p:txBody>
      </p:sp>
      <p:cxnSp>
        <p:nvCxnSpPr>
          <p:cNvPr id="22" name="Straight Arrow Connector 21"/>
          <p:cNvCxnSpPr/>
          <p:nvPr/>
        </p:nvCxnSpPr>
        <p:spPr>
          <a:xfrm flipV="1">
            <a:off x="7296085" y="2178800"/>
            <a:ext cx="0" cy="345314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676125" y="5399180"/>
            <a:ext cx="0" cy="46455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168324" y="5748154"/>
            <a:ext cx="2990944" cy="561164"/>
          </a:xfrm>
          <a:prstGeom prst="rect">
            <a:avLst/>
          </a:prstGeom>
          <a:noFill/>
        </p:spPr>
        <p:txBody>
          <a:bodyPr wrap="none" lIns="179259" tIns="143407" rIns="179259" bIns="143407" rtlCol="0">
            <a:spAutoFit/>
          </a:bodyPr>
          <a:lstStyle/>
          <a:p>
            <a:pPr defTabSz="914225">
              <a:lnSpc>
                <a:spcPct val="90000"/>
              </a:lnSpc>
              <a:spcAft>
                <a:spcPts val="588"/>
              </a:spcAft>
            </a:pPr>
            <a:r>
              <a:rPr lang="en-US" sz="1961" dirty="0" err="1">
                <a:solidFill>
                  <a:srgbClr val="0078D7"/>
                </a:solidFill>
                <a:latin typeface="Meiryo UI" panose="020B0604030504040204" pitchFamily="34" charset="-128"/>
                <a:ea typeface="Meiryo UI" panose="020B0604030504040204" pitchFamily="34" charset="-128"/>
              </a:rPr>
              <a:t>必要最小限の権限と時間</a:t>
            </a:r>
            <a:endParaRPr lang="en-US" sz="1961" dirty="0">
              <a:solidFill>
                <a:srgbClr val="0078D7"/>
              </a:solidFill>
              <a:latin typeface="Meiryo UI" panose="020B0604030504040204" pitchFamily="34" charset="-128"/>
              <a:ea typeface="Meiryo UI" panose="020B0604030504040204" pitchFamily="34" charset="-128"/>
            </a:endParaRPr>
          </a:p>
        </p:txBody>
      </p:sp>
      <p:sp>
        <p:nvSpPr>
          <p:cNvPr id="4" name="Rectangle 3"/>
          <p:cNvSpPr/>
          <p:nvPr/>
        </p:nvSpPr>
        <p:spPr bwMode="auto">
          <a:xfrm>
            <a:off x="7504714" y="5036865"/>
            <a:ext cx="344225" cy="342533"/>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2" name="Rectangle 1">
            <a:extLst>
              <a:ext uri="{FF2B5EF4-FFF2-40B4-BE49-F238E27FC236}">
                <a16:creationId xmlns:a16="http://schemas.microsoft.com/office/drawing/2014/main" id="{FA985A94-D2D0-4DC0-97ED-84E7AEF86396}"/>
              </a:ext>
            </a:extLst>
          </p:cNvPr>
          <p:cNvSpPr/>
          <p:nvPr/>
        </p:nvSpPr>
        <p:spPr>
          <a:xfrm>
            <a:off x="428216" y="6514850"/>
            <a:ext cx="11751127" cy="338554"/>
          </a:xfrm>
          <a:prstGeom prst="rect">
            <a:avLst/>
          </a:prstGeom>
        </p:spPr>
        <p:txBody>
          <a:bodyPr wrap="square">
            <a:spAutoFit/>
          </a:bodyPr>
          <a:lstStyle/>
          <a:p>
            <a:r>
              <a:rPr lang="en-US" sz="1600" dirty="0"/>
              <a:t>https://docs.microsoft.com/ja-jp/azure/active-directory/active-directory-privileged-identity-management-configure</a:t>
            </a:r>
          </a:p>
        </p:txBody>
      </p:sp>
    </p:spTree>
    <p:extLst>
      <p:ext uri="{BB962C8B-B14F-4D97-AF65-F5344CB8AC3E}">
        <p14:creationId xmlns:p14="http://schemas.microsoft.com/office/powerpoint/2010/main" val="3730427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000"/>
                            </p:stCondLst>
                            <p:childTnLst>
                              <p:par>
                                <p:cTn id="19" presetID="42" presetClass="path" presetSubtype="0" accel="50000" decel="50000" fill="hold" grpId="0" nodeType="afterEffect">
                                  <p:stCondLst>
                                    <p:cond delay="0"/>
                                  </p:stCondLst>
                                  <p:childTnLst>
                                    <p:animMotion origin="layout" path="M 0.00026 -0.00046 L -0.30286 0.37917 " pathEditMode="relative" rAng="0" ptsTypes="AA">
                                      <p:cBhvr>
                                        <p:cTn id="20" dur="2000" fill="hold"/>
                                        <p:tgtEl>
                                          <p:spTgt spid="48"/>
                                        </p:tgtEl>
                                        <p:attrNameLst>
                                          <p:attrName>ppt_x</p:attrName>
                                          <p:attrName>ppt_y</p:attrName>
                                        </p:attrNameLst>
                                      </p:cBhvr>
                                      <p:rCtr x="-15156"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8" grpId="0" animBg="1"/>
      <p:bldP spid="44"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870B51-C7E2-4267-98A8-8CEF2CEBE28C}"/>
              </a:ext>
            </a:extLst>
          </p:cNvPr>
          <p:cNvSpPr>
            <a:spLocks noGrp="1"/>
          </p:cNvSpPr>
          <p:nvPr>
            <p:ph type="title"/>
          </p:nvPr>
        </p:nvSpPr>
        <p:spPr/>
        <p:txBody>
          <a:bodyPr/>
          <a:lstStyle/>
          <a:p>
            <a:r>
              <a:rPr lang="en-US" dirty="0"/>
              <a:t>PIM </a:t>
            </a:r>
            <a:r>
              <a:rPr lang="ja-JP" altLang="en-US" dirty="0"/>
              <a:t>機能有効化の流れ</a:t>
            </a:r>
            <a:endParaRPr lang="en-US" dirty="0"/>
          </a:p>
        </p:txBody>
      </p:sp>
    </p:spTree>
    <p:extLst>
      <p:ext uri="{BB962C8B-B14F-4D97-AF65-F5344CB8AC3E}">
        <p14:creationId xmlns:p14="http://schemas.microsoft.com/office/powerpoint/2010/main" val="297282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0A09B1-DC85-4DBA-82E1-D47FC0E3B5D6}"/>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275829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60A22-11F8-4BBB-9C16-ACAB7E55A857}"/>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763278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A3346-FDFE-4A11-8833-4B1929966DB4}"/>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990096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E86A1D-9785-4866-932F-96E5E5A22D0E}"/>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998346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5C818B-3EB3-4BE7-AFA5-C235E140C9C1}"/>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266084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a:latin typeface="Meiryo UI" panose="020B0604030504040204" pitchFamily="50" charset="-128"/>
                <a:ea typeface="Meiryo UI" panose="020B0604030504040204" pitchFamily="50" charset="-128"/>
              </a:rPr>
              <a:t>本 </a:t>
            </a:r>
            <a:r>
              <a:rPr lang="en-US" altLang="ja-JP" sz="5400">
                <a:latin typeface="Meiryo UI" panose="020B0604030504040204" pitchFamily="50" charset="-128"/>
                <a:ea typeface="Meiryo UI" panose="020B0604030504040204" pitchFamily="50" charset="-128"/>
              </a:rPr>
              <a:t>Webinar </a:t>
            </a:r>
            <a:r>
              <a:rPr lang="ja-JP" altLang="en-US" sz="5400">
                <a:latin typeface="Meiryo UI" panose="020B0604030504040204" pitchFamily="50" charset="-128"/>
                <a:ea typeface="Meiryo UI" panose="020B0604030504040204" pitchFamily="50" charset="-128"/>
              </a:rPr>
              <a:t>シリーズの特徴</a:t>
            </a:r>
            <a:endParaRPr lang="en-US" sz="5400">
              <a:latin typeface="Meiryo UI" panose="020B0604030504040204" pitchFamily="50" charset="-128"/>
              <a:ea typeface="Meiryo UI" panose="020B0604030504040204" pitchFamily="50" charset="-128"/>
            </a:endParaRPr>
          </a:p>
        </p:txBody>
      </p:sp>
      <p:sp>
        <p:nvSpPr>
          <p:cNvPr id="5" name="TextBox 4"/>
          <p:cNvSpPr txBox="1"/>
          <p:nvPr/>
        </p:nvSpPr>
        <p:spPr>
          <a:xfrm>
            <a:off x="381000" y="1524000"/>
            <a:ext cx="11326446" cy="3065455"/>
          </a:xfrm>
          <a:prstGeom prst="rect">
            <a:avLst/>
          </a:prstGeom>
          <a:noFill/>
        </p:spPr>
        <p:txBody>
          <a:bodyPr wrap="square" lIns="182880" tIns="146304" rIns="182880" bIns="146304"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開発チームのメンバーがお届けする日本語の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a:t>
            </a:r>
            <a:b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グローバルで展開されている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の日本語版</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Azure AD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の基礎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(L100–200)</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のうち特に重要でかつ見落とし</a:t>
            </a:r>
            <a:r>
              <a:rPr lang="ja-JP" altLang="en-US" sz="3600" dirty="0" err="1">
                <a:solidFill>
                  <a:srgbClr val="FFFFFF"/>
                </a:solidFill>
                <a:latin typeface="Meiryo UI" panose="020B0604030504040204" pitchFamily="50" charset="-128"/>
                <a:ea typeface="Meiryo UI" panose="020B0604030504040204" pitchFamily="50" charset="-128"/>
              </a:rPr>
              <a:t>やす</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いトピックをピックアップ</a:t>
            </a: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633817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5C818B-3EB3-4BE7-AFA5-C235E140C9C1}"/>
              </a:ext>
            </a:extLst>
          </p:cNvPr>
          <p:cNvPicPr>
            <a:picLocks noChangeAspect="1"/>
          </p:cNvPicPr>
          <p:nvPr/>
        </p:nvPicPr>
        <p:blipFill>
          <a:blip r:embed="rId2"/>
          <a:stretch>
            <a:fillRect/>
          </a:stretch>
        </p:blipFill>
        <p:spPr>
          <a:xfrm>
            <a:off x="949678" y="0"/>
            <a:ext cx="10292643" cy="6858000"/>
          </a:xfrm>
          <a:prstGeom prst="rect">
            <a:avLst/>
          </a:prstGeom>
        </p:spPr>
      </p:pic>
      <p:pic>
        <p:nvPicPr>
          <p:cNvPr id="3" name="Picture 2">
            <a:extLst>
              <a:ext uri="{FF2B5EF4-FFF2-40B4-BE49-F238E27FC236}">
                <a16:creationId xmlns:a16="http://schemas.microsoft.com/office/drawing/2014/main" id="{1314DE0F-05C6-4BDF-BBFC-043B3172EE0C}"/>
              </a:ext>
            </a:extLst>
          </p:cNvPr>
          <p:cNvPicPr>
            <a:picLocks noChangeAspect="1"/>
          </p:cNvPicPr>
          <p:nvPr/>
        </p:nvPicPr>
        <p:blipFill rotWithShape="1">
          <a:blip r:embed="rId2"/>
          <a:srcRect l="67610" t="55476" r="503" b="12857"/>
          <a:stretch/>
        </p:blipFill>
        <p:spPr>
          <a:xfrm>
            <a:off x="2336103" y="601835"/>
            <a:ext cx="8500625" cy="5624794"/>
          </a:xfrm>
          <a:prstGeom prst="rect">
            <a:avLst/>
          </a:prstGeom>
        </p:spPr>
      </p:pic>
    </p:spTree>
    <p:extLst>
      <p:ext uri="{BB962C8B-B14F-4D97-AF65-F5344CB8AC3E}">
        <p14:creationId xmlns:p14="http://schemas.microsoft.com/office/powerpoint/2010/main" val="3635441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afterEffect">
                                  <p:stCondLst>
                                    <p:cond delay="0"/>
                                  </p:stCondLst>
                                  <p:childTnLst>
                                    <p:animMotion origin="layout" path="M 0.2806 0.27407 L -0.03828 0.01226 " pathEditMode="relative" rAng="0" ptsTypes="AA">
                                      <p:cBhvr>
                                        <p:cTn id="6" dur="500" fill="hold"/>
                                        <p:tgtEl>
                                          <p:spTgt spid="3"/>
                                        </p:tgtEl>
                                        <p:attrNameLst>
                                          <p:attrName>ppt_x</p:attrName>
                                          <p:attrName>ppt_y</p:attrName>
                                        </p:attrNameLst>
                                      </p:cBhvr>
                                      <p:rCtr x="-15951" y="-13102"/>
                                    </p:animMotion>
                                  </p:childTnLst>
                                </p:cTn>
                              </p:par>
                              <p:par>
                                <p:cTn id="7" presetID="53" presetClass="entr" presetSubtype="16"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5C818B-3EB3-4BE7-AFA5-C235E140C9C1}"/>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66979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870B51-C7E2-4267-98A8-8CEF2CEBE28C}"/>
              </a:ext>
            </a:extLst>
          </p:cNvPr>
          <p:cNvSpPr>
            <a:spLocks noGrp="1"/>
          </p:cNvSpPr>
          <p:nvPr>
            <p:ph type="title"/>
          </p:nvPr>
        </p:nvSpPr>
        <p:spPr/>
        <p:txBody>
          <a:bodyPr/>
          <a:lstStyle/>
          <a:p>
            <a:r>
              <a:rPr lang="ja-JP" altLang="en-US" dirty="0"/>
              <a:t>ユーザーの</a:t>
            </a:r>
            <a:r>
              <a:rPr lang="en-US" altLang="ja-JP" dirty="0"/>
              <a:t>”</a:t>
            </a:r>
            <a:r>
              <a:rPr lang="ja-JP" altLang="en-US" dirty="0"/>
              <a:t>対象</a:t>
            </a:r>
            <a:r>
              <a:rPr lang="en-US" altLang="ja-JP" dirty="0"/>
              <a:t>”</a:t>
            </a:r>
            <a:r>
              <a:rPr lang="ja-JP" altLang="en-US" dirty="0"/>
              <a:t>化</a:t>
            </a:r>
            <a:endParaRPr lang="en-US" dirty="0"/>
          </a:p>
        </p:txBody>
      </p:sp>
    </p:spTree>
    <p:extLst>
      <p:ext uri="{BB962C8B-B14F-4D97-AF65-F5344CB8AC3E}">
        <p14:creationId xmlns:p14="http://schemas.microsoft.com/office/powerpoint/2010/main" val="550759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A19600-724B-4625-AC46-13EC2C13457F}"/>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83069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E911B-0AD3-4CF0-AD7B-A1DFD284D278}"/>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020037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6C88E5-3CCA-4CAE-AEF7-4E6570E88010}"/>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37782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C9DD06-3F8D-40E8-97F5-071FBA0E30DA}"/>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220819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293756-2342-4DC1-AEE9-D8F4968231F8}"/>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18307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DB9D7BC-C2A2-4467-9FAF-A55C56B1294F}"/>
              </a:ext>
            </a:extLst>
          </p:cNvPr>
          <p:cNvPicPr>
            <a:picLocks noChangeAspect="1"/>
          </p:cNvPicPr>
          <p:nvPr/>
        </p:nvPicPr>
        <p:blipFill>
          <a:blip r:embed="rId3"/>
          <a:stretch>
            <a:fillRect/>
          </a:stretch>
        </p:blipFill>
        <p:spPr>
          <a:xfrm>
            <a:off x="310895" y="0"/>
            <a:ext cx="11570209" cy="6858000"/>
          </a:xfrm>
          <a:prstGeom prst="rect">
            <a:avLst/>
          </a:prstGeom>
        </p:spPr>
      </p:pic>
    </p:spTree>
    <p:extLst>
      <p:ext uri="{BB962C8B-B14F-4D97-AF65-F5344CB8AC3E}">
        <p14:creationId xmlns:p14="http://schemas.microsoft.com/office/powerpoint/2010/main" val="2152879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B2C635A-C7B7-4587-8C01-1C82CC968645}"/>
              </a:ext>
            </a:extLst>
          </p:cNvPr>
          <p:cNvPicPr>
            <a:picLocks noChangeAspect="1"/>
          </p:cNvPicPr>
          <p:nvPr/>
        </p:nvPicPr>
        <p:blipFill>
          <a:blip r:embed="rId2"/>
          <a:stretch>
            <a:fillRect/>
          </a:stretch>
        </p:blipFill>
        <p:spPr>
          <a:xfrm>
            <a:off x="256032" y="0"/>
            <a:ext cx="11679936" cy="6858000"/>
          </a:xfrm>
          <a:prstGeom prst="rect">
            <a:avLst/>
          </a:prstGeom>
        </p:spPr>
      </p:pic>
    </p:spTree>
    <p:extLst>
      <p:ext uri="{BB962C8B-B14F-4D97-AF65-F5344CB8AC3E}">
        <p14:creationId xmlns:p14="http://schemas.microsoft.com/office/powerpoint/2010/main" val="1370155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F6B1F1-9338-430F-8B10-7CF2CFCAF125}"/>
              </a:ext>
            </a:extLst>
          </p:cNvPr>
          <p:cNvSpPr>
            <a:spLocks noGrp="1"/>
          </p:cNvSpPr>
          <p:nvPr>
            <p:ph type="body" sz="quarter" idx="10"/>
          </p:nvPr>
        </p:nvSpPr>
        <p:spPr>
          <a:xfrm>
            <a:off x="233198" y="1491918"/>
            <a:ext cx="11734319" cy="3987695"/>
          </a:xfrm>
        </p:spPr>
        <p:txBody>
          <a:bodyPr/>
          <a:lstStyle/>
          <a:p>
            <a:pPr marL="0" indent="0">
              <a:buNone/>
              <a:defRPr/>
            </a:pPr>
            <a:r>
              <a:rPr lang="ja-JP" altLang="en-US" sz="3600" dirty="0">
                <a:solidFill>
                  <a:srgbClr val="FFFFFF"/>
                </a:solidFill>
                <a:latin typeface="Meiryo UI" panose="020B0604030504040204" pitchFamily="50" charset="-128"/>
                <a:ea typeface="Meiryo UI" panose="020B0604030504040204" pitchFamily="50" charset="-128"/>
              </a:rPr>
              <a:t>今後のスケジュール、これまでの録画・資料等がまとまっています</a:t>
            </a:r>
            <a:endParaRPr lang="en-US" altLang="ja-JP" sz="3600" dirty="0">
              <a:solidFill>
                <a:srgbClr val="FFFFFF"/>
              </a:solidFill>
              <a:latin typeface="Meiryo UI" panose="020B0604030504040204" pitchFamily="50" charset="-128"/>
              <a:ea typeface="Meiryo UI" panose="020B0604030504040204" pitchFamily="50" charset="-128"/>
            </a:endParaRPr>
          </a:p>
          <a:p>
            <a:pPr marL="0" indent="0">
              <a:buNone/>
              <a:defRPr/>
            </a:pPr>
            <a:r>
              <a:rPr lang="ja-JP" altLang="en-US" sz="3600" dirty="0">
                <a:solidFill>
                  <a:srgbClr val="FFFFFF"/>
                </a:solidFill>
                <a:latin typeface="Meiryo UI" panose="020B0604030504040204" pitchFamily="50" charset="-128"/>
                <a:ea typeface="Meiryo UI" panose="020B0604030504040204" pitchFamily="50" charset="-128"/>
              </a:rPr>
              <a:t>今日の資料もこちらからダウンロードできます</a:t>
            </a:r>
            <a:endParaRPr lang="en-US" altLang="ja-JP" sz="3600" dirty="0">
              <a:solidFill>
                <a:srgbClr val="FFFFFF"/>
              </a:solidFill>
              <a:latin typeface="Meiryo UI" panose="020B0604030504040204" pitchFamily="50" charset="-128"/>
              <a:ea typeface="Meiryo UI" panose="020B0604030504040204" pitchFamily="50" charset="-128"/>
            </a:endParaRPr>
          </a:p>
          <a:p>
            <a:pPr marL="0" indent="0">
              <a:buNone/>
              <a:defRPr/>
            </a:pPr>
            <a:endParaRPr lang="en-US" altLang="ja-JP" sz="6600" dirty="0">
              <a:solidFill>
                <a:srgbClr val="FFFFFF"/>
              </a:solidFill>
              <a:latin typeface="Meiryo UI" panose="020B0604030504040204" pitchFamily="50" charset="-128"/>
              <a:ea typeface="Meiryo UI" panose="020B0604030504040204" pitchFamily="50" charset="-128"/>
            </a:endParaRPr>
          </a:p>
          <a:p>
            <a:pPr marL="0" lvl="0" indent="0">
              <a:buNone/>
              <a:defRPr/>
            </a:pPr>
            <a:r>
              <a:rPr lang="en-US" altLang="ja-JP" sz="5400" dirty="0">
                <a:solidFill>
                  <a:srgbClr val="FFFFFF"/>
                </a:solidFill>
                <a:latin typeface="Meiryo UI" panose="020B0604030504040204" pitchFamily="50" charset="-128"/>
                <a:ea typeface="Meiryo UI" panose="020B0604030504040204" pitchFamily="50" charset="-128"/>
              </a:rPr>
              <a:t>http://aka.ms/AzureAdWebinar</a:t>
            </a:r>
          </a:p>
          <a:p>
            <a:pPr marL="0" indent="0">
              <a:buNone/>
            </a:pPr>
            <a:endParaRPr lang="en-US" dirty="0"/>
          </a:p>
        </p:txBody>
      </p:sp>
      <p:sp>
        <p:nvSpPr>
          <p:cNvPr id="4" name="Text Placeholder 3">
            <a:extLst>
              <a:ext uri="{FF2B5EF4-FFF2-40B4-BE49-F238E27FC236}">
                <a16:creationId xmlns:a16="http://schemas.microsoft.com/office/drawing/2014/main" id="{0342DABB-ACC8-4E86-B2B0-40519669228B}"/>
              </a:ext>
            </a:extLst>
          </p:cNvPr>
          <p:cNvSpPr>
            <a:spLocks noGrp="1"/>
          </p:cNvSpPr>
          <p:nvPr>
            <p:ph type="body" sz="quarter" idx="11"/>
          </p:nvPr>
        </p:nvSpPr>
        <p:spPr/>
        <p:txBody>
          <a:bodyPr/>
          <a:lstStyle/>
          <a:p>
            <a:r>
              <a:rPr lang="ja-JP" altLang="en-US" dirty="0">
                <a:latin typeface="Meiryo UI" panose="020B0604030504040204" pitchFamily="50" charset="-128"/>
                <a:ea typeface="Meiryo UI" panose="020B0604030504040204" pitchFamily="50" charset="-128"/>
              </a:rPr>
              <a:t>いますぐブックマークに ご登録ください！</a:t>
            </a:r>
            <a:endParaRPr lang="en-US" dirty="0"/>
          </a:p>
        </p:txBody>
      </p:sp>
    </p:spTree>
    <p:extLst>
      <p:ext uri="{BB962C8B-B14F-4D97-AF65-F5344CB8AC3E}">
        <p14:creationId xmlns:p14="http://schemas.microsoft.com/office/powerpoint/2010/main" val="43133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C404CFF-CCA1-4779-9D6A-219460BF9EF9}"/>
              </a:ext>
            </a:extLst>
          </p:cNvPr>
          <p:cNvPicPr>
            <a:picLocks noChangeAspect="1"/>
          </p:cNvPicPr>
          <p:nvPr/>
        </p:nvPicPr>
        <p:blipFill>
          <a:blip r:embed="rId2"/>
          <a:stretch>
            <a:fillRect/>
          </a:stretch>
        </p:blipFill>
        <p:spPr>
          <a:xfrm>
            <a:off x="335279" y="0"/>
            <a:ext cx="11521441" cy="6858000"/>
          </a:xfrm>
          <a:prstGeom prst="rect">
            <a:avLst/>
          </a:prstGeom>
        </p:spPr>
      </p:pic>
    </p:spTree>
    <p:extLst>
      <p:ext uri="{BB962C8B-B14F-4D97-AF65-F5344CB8AC3E}">
        <p14:creationId xmlns:p14="http://schemas.microsoft.com/office/powerpoint/2010/main" val="4060519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8BA4-1ADB-43AE-A76B-527159347B4C}"/>
              </a:ext>
            </a:extLst>
          </p:cNvPr>
          <p:cNvSpPr>
            <a:spLocks noGrp="1"/>
          </p:cNvSpPr>
          <p:nvPr>
            <p:ph type="title"/>
          </p:nvPr>
        </p:nvSpPr>
        <p:spPr/>
        <p:txBody>
          <a:bodyPr/>
          <a:lstStyle/>
          <a:p>
            <a:r>
              <a:rPr lang="ja-JP" altLang="en-US" dirty="0"/>
              <a:t>特権のアクティベート</a:t>
            </a:r>
            <a:endParaRPr lang="en-US" dirty="0"/>
          </a:p>
        </p:txBody>
      </p:sp>
    </p:spTree>
    <p:extLst>
      <p:ext uri="{BB962C8B-B14F-4D97-AF65-F5344CB8AC3E}">
        <p14:creationId xmlns:p14="http://schemas.microsoft.com/office/powerpoint/2010/main" val="198397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0B03C-E701-4313-B695-A4DCBC291818}"/>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36195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51C68C-6B54-4BF6-B55C-C4FB760597EA}"/>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20398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083A0B-0190-4621-AE0B-8B2DFD02866F}"/>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107645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A8A2A-B4D3-46AF-984D-0D376229075A}"/>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960023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AB031-A9D8-468B-B0AA-FD232832FD7B}"/>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571991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70675-F6B7-433D-8753-57C88EB31FFD}"/>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609247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12A79-847A-4970-928A-E11D154F3338}"/>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030483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D6857C-9B2C-42AA-9492-C907672ADA2F}"/>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605531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3F1084-CF4B-4D0F-A86E-CF7FD32B611A}"/>
              </a:ext>
            </a:extLst>
          </p:cNvPr>
          <p:cNvSpPr>
            <a:spLocks noGrp="1"/>
          </p:cNvSpPr>
          <p:nvPr>
            <p:ph type="body" sz="quarter" idx="10"/>
          </p:nvPr>
        </p:nvSpPr>
        <p:spPr>
          <a:xfrm>
            <a:off x="233198" y="1491918"/>
            <a:ext cx="11734319" cy="3382529"/>
          </a:xfrm>
        </p:spPr>
        <p:txBody>
          <a:bodyPr/>
          <a:lstStyle/>
          <a:p>
            <a:pPr marL="0" indent="0">
              <a:buNone/>
            </a:pPr>
            <a:r>
              <a:rPr lang="en-US" dirty="0"/>
              <a:t>13:30-14:00	</a:t>
            </a:r>
            <a:r>
              <a:rPr lang="ja-JP" altLang="en-US" dirty="0"/>
              <a:t>プレゼンテーション</a:t>
            </a:r>
            <a:endParaRPr lang="en-US" dirty="0"/>
          </a:p>
          <a:p>
            <a:pPr marL="0" indent="0">
              <a:buNone/>
            </a:pPr>
            <a:r>
              <a:rPr lang="en-US" altLang="ja-JP" dirty="0"/>
              <a:t>	</a:t>
            </a:r>
            <a:r>
              <a:rPr lang="ja-JP" altLang="en-US" dirty="0"/>
              <a:t>→ この間に質問を投稿ください</a:t>
            </a:r>
            <a:endParaRPr lang="en-US" altLang="ja-JP" dirty="0"/>
          </a:p>
          <a:p>
            <a:endParaRPr lang="en-US" dirty="0"/>
          </a:p>
          <a:p>
            <a:pPr marL="0" indent="0">
              <a:buNone/>
            </a:pPr>
            <a:r>
              <a:rPr lang="en-US" dirty="0"/>
              <a:t>14:00-14:15	Q&amp;A</a:t>
            </a:r>
          </a:p>
          <a:p>
            <a:pPr marL="0" indent="0">
              <a:buNone/>
            </a:pPr>
            <a:r>
              <a:rPr lang="en-US" altLang="ja-JP" dirty="0"/>
              <a:t>	</a:t>
            </a:r>
            <a:r>
              <a:rPr lang="ja-JP" altLang="en-US" dirty="0"/>
              <a:t>→ 投稿いただいた質問に可能な限りお答えします</a:t>
            </a:r>
            <a:endParaRPr lang="en-US" dirty="0"/>
          </a:p>
        </p:txBody>
      </p:sp>
      <p:sp>
        <p:nvSpPr>
          <p:cNvPr id="5" name="Text Placeholder 4">
            <a:extLst>
              <a:ext uri="{FF2B5EF4-FFF2-40B4-BE49-F238E27FC236}">
                <a16:creationId xmlns:a16="http://schemas.microsoft.com/office/drawing/2014/main" id="{4B96F047-6ABE-4497-83C8-F136EDDD3D13}"/>
              </a:ext>
            </a:extLst>
          </p:cNvPr>
          <p:cNvSpPr>
            <a:spLocks noGrp="1"/>
          </p:cNvSpPr>
          <p:nvPr>
            <p:ph type="body" sz="quarter" idx="11"/>
          </p:nvPr>
        </p:nvSpPr>
        <p:spPr/>
        <p:txBody>
          <a:bodyPr/>
          <a:lstStyle/>
          <a:p>
            <a:r>
              <a:rPr lang="ja-JP" altLang="en-US"/>
              <a:t>時間の使い方</a:t>
            </a:r>
            <a:endParaRPr lang="en-US" dirty="0"/>
          </a:p>
        </p:txBody>
      </p:sp>
      <p:sp>
        <p:nvSpPr>
          <p:cNvPr id="6" name="Rectangle 5">
            <a:extLst>
              <a:ext uri="{FF2B5EF4-FFF2-40B4-BE49-F238E27FC236}">
                <a16:creationId xmlns:a16="http://schemas.microsoft.com/office/drawing/2014/main" id="{0210DC10-8BBA-4A6C-8D56-E76FAEEB0068}"/>
              </a:ext>
            </a:extLst>
          </p:cNvPr>
          <p:cNvSpPr/>
          <p:nvPr/>
        </p:nvSpPr>
        <p:spPr>
          <a:xfrm>
            <a:off x="6386115" y="0"/>
            <a:ext cx="5805885" cy="369332"/>
          </a:xfrm>
          <a:prstGeom prst="rect">
            <a:avLst/>
          </a:prstGeom>
        </p:spPr>
        <p:txBody>
          <a:bodyPr wrap="square">
            <a:spAutoFit/>
          </a:bodyPr>
          <a:lstStyle/>
          <a:p>
            <a:pPr lvl="0" algn="r">
              <a:defRPr/>
            </a:pPr>
            <a:r>
              <a:rPr lang="ja-JP" altLang="en-US" dirty="0">
                <a:solidFill>
                  <a:srgbClr val="FFFFFF"/>
                </a:solidFill>
                <a:latin typeface="Meiryo UI" panose="020B0604030504040204" pitchFamily="50" charset="-128"/>
                <a:ea typeface="Meiryo UI" panose="020B0604030504040204" pitchFamily="50" charset="-128"/>
              </a:rPr>
              <a:t>こちらをブックマーク → </a:t>
            </a:r>
            <a:r>
              <a:rPr lang="en-US" altLang="ja-JP" dirty="0">
                <a:solidFill>
                  <a:srgbClr val="FFFFFF"/>
                </a:solidFill>
                <a:latin typeface="Meiryo UI" panose="020B0604030504040204" pitchFamily="50" charset="-128"/>
                <a:ea typeface="Meiryo UI" panose="020B0604030504040204" pitchFamily="50" charset="-128"/>
              </a:rPr>
              <a:t>http://aka.ms/AzureAdWebinar</a:t>
            </a:r>
          </a:p>
        </p:txBody>
      </p:sp>
      <p:sp>
        <p:nvSpPr>
          <p:cNvPr id="7" name="正方形/長方形 1">
            <a:extLst>
              <a:ext uri="{FF2B5EF4-FFF2-40B4-BE49-F238E27FC236}">
                <a16:creationId xmlns:a16="http://schemas.microsoft.com/office/drawing/2014/main" id="{243DD173-05A8-4A16-A752-E5E13F79421D}"/>
              </a:ext>
            </a:extLst>
          </p:cNvPr>
          <p:cNvSpPr/>
          <p:nvPr/>
        </p:nvSpPr>
        <p:spPr>
          <a:xfrm>
            <a:off x="381000" y="6104407"/>
            <a:ext cx="8925328" cy="523220"/>
          </a:xfrm>
          <a:prstGeom prst="rect">
            <a:avLst/>
          </a:prstGeom>
        </p:spPr>
        <p:txBody>
          <a:bodyPr wrap="none">
            <a:spAutoFit/>
          </a:bodyPr>
          <a:lstStyle/>
          <a:p>
            <a:pPr lvl="0">
              <a:defRPr/>
            </a:pPr>
            <a:r>
              <a:rPr lang="ja-JP" altLang="en-US" sz="2800" dirty="0">
                <a:solidFill>
                  <a:schemeClr val="bg1"/>
                </a:solidFill>
                <a:latin typeface="Meiryo UI" panose="020B0604030504040204" pitchFamily="50" charset="-128"/>
                <a:ea typeface="Meiryo UI" panose="020B0604030504040204" pitchFamily="50" charset="-128"/>
              </a:rPr>
              <a:t>本日の資料 </a:t>
            </a:r>
            <a:r>
              <a:rPr lang="en-US" altLang="ja-JP" sz="2800" dirty="0">
                <a:solidFill>
                  <a:schemeClr val="bg1"/>
                </a:solidFill>
                <a:latin typeface="Meiryo UI" panose="020B0604030504040204" pitchFamily="50" charset="-128"/>
                <a:ea typeface="Meiryo UI" panose="020B0604030504040204" pitchFamily="50" charset="-128"/>
              </a:rPr>
              <a:t>URL : http://aka.ms/</a:t>
            </a:r>
            <a:r>
              <a:rPr lang="en-US" altLang="ja-JP" sz="2800" dirty="0">
                <a:solidFill>
                  <a:srgbClr val="FFFFFF"/>
                </a:solidFill>
                <a:latin typeface="Meiryo UI" panose="020B0604030504040204" pitchFamily="50" charset="-128"/>
                <a:ea typeface="Meiryo UI" panose="020B0604030504040204" pitchFamily="50" charset="-128"/>
              </a:rPr>
              <a:t>AzureAdWebinar</a:t>
            </a:r>
            <a:endParaRPr lang="en-US" altLang="ja-JP" sz="2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6741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46972-8844-4017-B7FC-2AC3B2367A3C}"/>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08058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850A9C-0986-4666-8FDA-203627B43766}"/>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491266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7E579-E291-43FA-9737-C7526030566A}"/>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211940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6B874-85A3-43C3-BEF9-39198896171B}"/>
              </a:ext>
            </a:extLst>
          </p:cNvPr>
          <p:cNvPicPr>
            <a:picLocks noChangeAspect="1"/>
          </p:cNvPicPr>
          <p:nvPr/>
        </p:nvPicPr>
        <p:blipFill>
          <a:blip r:embed="rId3"/>
          <a:stretch>
            <a:fillRect/>
          </a:stretch>
        </p:blipFill>
        <p:spPr>
          <a:xfrm>
            <a:off x="949678" y="0"/>
            <a:ext cx="10292643" cy="6858000"/>
          </a:xfrm>
          <a:prstGeom prst="rect">
            <a:avLst/>
          </a:prstGeom>
        </p:spPr>
      </p:pic>
    </p:spTree>
    <p:extLst>
      <p:ext uri="{BB962C8B-B14F-4D97-AF65-F5344CB8AC3E}">
        <p14:creationId xmlns:p14="http://schemas.microsoft.com/office/powerpoint/2010/main" val="1679624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0A076-946B-456D-B4D7-1B2B3F12282D}"/>
              </a:ext>
            </a:extLst>
          </p:cNvPr>
          <p:cNvPicPr>
            <a:picLocks noChangeAspect="1"/>
          </p:cNvPicPr>
          <p:nvPr/>
        </p:nvPicPr>
        <p:blipFill>
          <a:blip r:embed="rId2"/>
          <a:stretch>
            <a:fillRect/>
          </a:stretch>
        </p:blipFill>
        <p:spPr>
          <a:xfrm>
            <a:off x="3209635" y="1006928"/>
            <a:ext cx="5771458" cy="6858000"/>
          </a:xfrm>
          <a:prstGeom prst="rect">
            <a:avLst/>
          </a:prstGeom>
        </p:spPr>
      </p:pic>
      <p:sp>
        <p:nvSpPr>
          <p:cNvPr id="3" name="Text Placeholder 2">
            <a:extLst>
              <a:ext uri="{FF2B5EF4-FFF2-40B4-BE49-F238E27FC236}">
                <a16:creationId xmlns:a16="http://schemas.microsoft.com/office/drawing/2014/main" id="{E01AAAB4-46A9-444F-B552-49D8A0C6944D}"/>
              </a:ext>
            </a:extLst>
          </p:cNvPr>
          <p:cNvSpPr>
            <a:spLocks noGrp="1"/>
          </p:cNvSpPr>
          <p:nvPr>
            <p:ph type="body" sz="quarter" idx="11"/>
          </p:nvPr>
        </p:nvSpPr>
        <p:spPr/>
        <p:txBody>
          <a:bodyPr/>
          <a:lstStyle/>
          <a:p>
            <a:r>
              <a:rPr lang="ja-JP" altLang="en-US" dirty="0"/>
              <a:t>他の管理者への通知メール</a:t>
            </a:r>
            <a:endParaRPr lang="en-US" dirty="0"/>
          </a:p>
        </p:txBody>
      </p:sp>
    </p:spTree>
    <p:extLst>
      <p:ext uri="{BB962C8B-B14F-4D97-AF65-F5344CB8AC3E}">
        <p14:creationId xmlns:p14="http://schemas.microsoft.com/office/powerpoint/2010/main" val="4107670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0B03C-E701-4313-B695-A4DCBC291818}"/>
              </a:ext>
            </a:extLst>
          </p:cNvPr>
          <p:cNvPicPr>
            <a:picLocks noChangeAspect="1"/>
          </p:cNvPicPr>
          <p:nvPr/>
        </p:nvPicPr>
        <p:blipFill>
          <a:blip r:embed="rId3"/>
          <a:stretch>
            <a:fillRect/>
          </a:stretch>
        </p:blipFill>
        <p:spPr>
          <a:xfrm>
            <a:off x="949678" y="0"/>
            <a:ext cx="10292643" cy="6858000"/>
          </a:xfrm>
          <a:prstGeom prst="rect">
            <a:avLst/>
          </a:prstGeom>
        </p:spPr>
      </p:pic>
    </p:spTree>
    <p:extLst>
      <p:ext uri="{BB962C8B-B14F-4D97-AF65-F5344CB8AC3E}">
        <p14:creationId xmlns:p14="http://schemas.microsoft.com/office/powerpoint/2010/main" val="1197859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7EC0B8-EF25-4700-BF2B-1E427EACAB29}"/>
              </a:ext>
            </a:extLst>
          </p:cNvPr>
          <p:cNvPicPr>
            <a:picLocks noChangeAspect="1"/>
          </p:cNvPicPr>
          <p:nvPr/>
        </p:nvPicPr>
        <p:blipFill>
          <a:blip r:embed="rId2"/>
          <a:stretch>
            <a:fillRect/>
          </a:stretch>
        </p:blipFill>
        <p:spPr>
          <a:xfrm>
            <a:off x="123679" y="0"/>
            <a:ext cx="11944642" cy="6858000"/>
          </a:xfrm>
          <a:prstGeom prst="rect">
            <a:avLst/>
          </a:prstGeom>
        </p:spPr>
      </p:pic>
    </p:spTree>
    <p:extLst>
      <p:ext uri="{BB962C8B-B14F-4D97-AF65-F5344CB8AC3E}">
        <p14:creationId xmlns:p14="http://schemas.microsoft.com/office/powerpoint/2010/main" val="4149267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8BA4-1ADB-43AE-A76B-527159347B4C}"/>
              </a:ext>
            </a:extLst>
          </p:cNvPr>
          <p:cNvSpPr>
            <a:spLocks noGrp="1"/>
          </p:cNvSpPr>
          <p:nvPr>
            <p:ph type="title"/>
          </p:nvPr>
        </p:nvSpPr>
        <p:spPr/>
        <p:txBody>
          <a:bodyPr/>
          <a:lstStyle/>
          <a:p>
            <a:r>
              <a:rPr lang="ja-JP" altLang="en-US" dirty="0"/>
              <a:t>監査ログ</a:t>
            </a:r>
            <a:endParaRPr lang="en-US" dirty="0"/>
          </a:p>
        </p:txBody>
      </p:sp>
    </p:spTree>
    <p:extLst>
      <p:ext uri="{BB962C8B-B14F-4D97-AF65-F5344CB8AC3E}">
        <p14:creationId xmlns:p14="http://schemas.microsoft.com/office/powerpoint/2010/main" val="1325872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FD635-FB93-433E-95CF-A32CC13C2293}"/>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744811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C314AB-B297-41D6-A9E1-776B379DB0BF}"/>
              </a:ext>
            </a:extLst>
          </p:cNvPr>
          <p:cNvSpPr>
            <a:spLocks noGrp="1"/>
          </p:cNvSpPr>
          <p:nvPr>
            <p:ph type="body" sz="quarter" idx="11"/>
          </p:nvPr>
        </p:nvSpPr>
        <p:spPr/>
        <p:txBody>
          <a:bodyPr/>
          <a:lstStyle/>
          <a:p>
            <a:r>
              <a:rPr lang="ja-JP" altLang="en-US" dirty="0"/>
              <a:t>参考：ベースラインポリシー</a:t>
            </a:r>
            <a:endParaRPr lang="en-US" dirty="0"/>
          </a:p>
        </p:txBody>
      </p:sp>
      <p:pic>
        <p:nvPicPr>
          <p:cNvPr id="6" name="図 5">
            <a:extLst>
              <a:ext uri="{FF2B5EF4-FFF2-40B4-BE49-F238E27FC236}">
                <a16:creationId xmlns:a16="http://schemas.microsoft.com/office/drawing/2014/main" id="{BD3BD1FF-EAC0-4909-8E46-6FE75029164A}"/>
              </a:ext>
            </a:extLst>
          </p:cNvPr>
          <p:cNvPicPr>
            <a:picLocks noChangeAspect="1"/>
          </p:cNvPicPr>
          <p:nvPr/>
        </p:nvPicPr>
        <p:blipFill>
          <a:blip r:embed="rId2"/>
          <a:stretch>
            <a:fillRect/>
          </a:stretch>
        </p:blipFill>
        <p:spPr>
          <a:xfrm>
            <a:off x="0" y="925041"/>
            <a:ext cx="12192000" cy="6070413"/>
          </a:xfrm>
          <a:prstGeom prst="rect">
            <a:avLst/>
          </a:prstGeom>
        </p:spPr>
      </p:pic>
      <p:sp>
        <p:nvSpPr>
          <p:cNvPr id="7" name="正方形/長方形 6">
            <a:extLst>
              <a:ext uri="{FF2B5EF4-FFF2-40B4-BE49-F238E27FC236}">
                <a16:creationId xmlns:a16="http://schemas.microsoft.com/office/drawing/2014/main" id="{930B3261-FCC3-4A6B-92A5-E553C2435222}"/>
              </a:ext>
            </a:extLst>
          </p:cNvPr>
          <p:cNvSpPr/>
          <p:nvPr/>
        </p:nvSpPr>
        <p:spPr bwMode="auto">
          <a:xfrm>
            <a:off x="3104147" y="2394284"/>
            <a:ext cx="9087853" cy="25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kumimoji="1" lang="ja-JP" altLang="en-US" sz="3200" dirty="0">
              <a:latin typeface="Meiryo UI" panose="020B0604030504040204" pitchFamily="34" charset="-128"/>
              <a:ea typeface="Meiryo UI" panose="020B0604030504040204" pitchFamily="34" charset="-128"/>
            </a:endParaRPr>
          </a:p>
        </p:txBody>
      </p:sp>
      <p:pic>
        <p:nvPicPr>
          <p:cNvPr id="8" name="図 7">
            <a:extLst>
              <a:ext uri="{FF2B5EF4-FFF2-40B4-BE49-F238E27FC236}">
                <a16:creationId xmlns:a16="http://schemas.microsoft.com/office/drawing/2014/main" id="{C4498024-E1F0-418A-8E1E-EA83335D56C5}"/>
              </a:ext>
            </a:extLst>
          </p:cNvPr>
          <p:cNvPicPr>
            <a:picLocks noChangeAspect="1"/>
          </p:cNvPicPr>
          <p:nvPr/>
        </p:nvPicPr>
        <p:blipFill>
          <a:blip r:embed="rId3"/>
          <a:stretch>
            <a:fillRect/>
          </a:stretch>
        </p:blipFill>
        <p:spPr>
          <a:xfrm>
            <a:off x="8434135" y="1052439"/>
            <a:ext cx="3661611" cy="10195502"/>
          </a:xfrm>
          <a:prstGeom prst="rect">
            <a:avLst/>
          </a:prstGeom>
        </p:spPr>
      </p:pic>
    </p:spTree>
    <p:extLst>
      <p:ext uri="{BB962C8B-B14F-4D97-AF65-F5344CB8AC3E}">
        <p14:creationId xmlns:p14="http://schemas.microsoft.com/office/powerpoint/2010/main" val="1830817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dirty="0">
                <a:latin typeface="Meiryo UI" panose="020B0604030504040204" pitchFamily="34" charset="-128"/>
                <a:ea typeface="Meiryo UI" panose="020B0604030504040204" pitchFamily="34" charset="-128"/>
              </a:rPr>
              <a:t>お話しする内容</a:t>
            </a:r>
            <a:endParaRPr lang="en-US" sz="5400" dirty="0">
              <a:latin typeface="Meiryo UI" panose="020B0604030504040204" pitchFamily="34" charset="-128"/>
              <a:ea typeface="Meiryo UI" panose="020B0604030504040204" pitchFamily="34" charset="-128"/>
            </a:endParaRPr>
          </a:p>
        </p:txBody>
      </p:sp>
      <p:sp>
        <p:nvSpPr>
          <p:cNvPr id="3" name="TextBox 2"/>
          <p:cNvSpPr txBox="1"/>
          <p:nvPr/>
        </p:nvSpPr>
        <p:spPr>
          <a:xfrm>
            <a:off x="380999" y="1752600"/>
            <a:ext cx="11424923" cy="3988784"/>
          </a:xfrm>
          <a:prstGeom prst="rect">
            <a:avLst/>
          </a:prstGeom>
          <a:noFill/>
        </p:spPr>
        <p:txBody>
          <a:bodyPr wrap="square" lIns="182880" tIns="146304" rIns="182880" bIns="146304" rtlCol="0">
            <a:spAutoFit/>
          </a:bodyPr>
          <a:lstStyle/>
          <a:p>
            <a:r>
              <a:rPr lang="ja-JP" altLang="en-US" sz="3600" u="sng" dirty="0">
                <a:latin typeface="Meiryo UI" panose="020B0604030504040204" pitchFamily="34" charset="-128"/>
                <a:ea typeface="Meiryo UI" panose="020B0604030504040204" pitchFamily="34" charset="-128"/>
              </a:rPr>
              <a:t>テナントをセキュアに － 特権アカウントは死守すべし！</a:t>
            </a:r>
            <a:endParaRPr lang="en-US" sz="3400" u="sng" dirty="0">
              <a:latin typeface="Meiryo UI" panose="020B0604030504040204" pitchFamily="34" charset="-128"/>
              <a:ea typeface="Meiryo UI" panose="020B0604030504040204" pitchFamily="34" charset="-128"/>
            </a:endParaRPr>
          </a:p>
          <a:p>
            <a:endParaRPr lang="en-US" sz="3400" dirty="0"/>
          </a:p>
          <a:p>
            <a:r>
              <a:rPr lang="en-US" sz="3400" dirty="0"/>
              <a:t>13:30-14:00: Presentation</a:t>
            </a:r>
          </a:p>
          <a:p>
            <a:pPr marL="971550" lvl="1" indent="-514350">
              <a:buFont typeface="+mj-lt"/>
              <a:buAutoNum type="arabicPeriod"/>
            </a:pPr>
            <a:r>
              <a:rPr lang="ja-JP" altLang="en-US" sz="3400" dirty="0">
                <a:latin typeface="Meiryo UI" panose="020B0604030504040204" pitchFamily="34" charset="-128"/>
                <a:ea typeface="Meiryo UI" panose="020B0604030504040204" pitchFamily="34" charset="-128"/>
              </a:rPr>
              <a:t>なぜ特権アカウントを保護することが重要なのか</a:t>
            </a:r>
            <a:endParaRPr lang="en-US" sz="3400" dirty="0">
              <a:latin typeface="Meiryo UI" panose="020B0604030504040204" pitchFamily="34" charset="-128"/>
              <a:ea typeface="Meiryo UI" panose="020B0604030504040204" pitchFamily="34" charset="-128"/>
            </a:endParaRPr>
          </a:p>
          <a:p>
            <a:pPr marL="971550" lvl="1" indent="-514350">
              <a:buFont typeface="+mj-lt"/>
              <a:buAutoNum type="arabicPeriod"/>
            </a:pPr>
            <a:r>
              <a:rPr lang="ja-JP" altLang="en-US" sz="3400" dirty="0">
                <a:latin typeface="Meiryo UI" panose="020B0604030504040204" pitchFamily="34" charset="-128"/>
                <a:ea typeface="Meiryo UI" panose="020B0604030504040204" pitchFamily="34" charset="-128"/>
              </a:rPr>
              <a:t>具体的にどう保護すればいいのか</a:t>
            </a:r>
            <a:endParaRPr lang="en-US" altLang="ja-JP" sz="3400" dirty="0">
              <a:latin typeface="Meiryo UI" panose="020B0604030504040204" pitchFamily="34" charset="-128"/>
              <a:ea typeface="Meiryo UI" panose="020B0604030504040204" pitchFamily="34" charset="-128"/>
            </a:endParaRPr>
          </a:p>
          <a:p>
            <a:pPr marL="514350" indent="-514350">
              <a:buFont typeface="+mj-lt"/>
              <a:buAutoNum type="arabicPeriod"/>
            </a:pPr>
            <a:endParaRPr lang="en-US" sz="3400" dirty="0">
              <a:latin typeface="Meiryo UI" panose="020B0604030504040204" pitchFamily="34" charset="-128"/>
              <a:ea typeface="Meiryo UI" panose="020B0604030504040204" pitchFamily="34" charset="-128"/>
            </a:endParaRPr>
          </a:p>
          <a:p>
            <a:r>
              <a:rPr lang="en-US" sz="3400" dirty="0">
                <a:gradFill>
                  <a:gsLst>
                    <a:gs pos="2917">
                      <a:schemeClr val="tx1"/>
                    </a:gs>
                    <a:gs pos="30000">
                      <a:schemeClr val="tx1"/>
                    </a:gs>
                  </a:gsLst>
                  <a:lin ang="5400000" scaled="0"/>
                </a:gradFill>
              </a:rPr>
              <a:t>14:00-14:15: Q&amp;A</a:t>
            </a:r>
            <a:endParaRPr lang="en-US" sz="3400" dirty="0">
              <a:latin typeface="Meiryo UI" panose="020B0604030504040204" pitchFamily="34" charset="-128"/>
              <a:ea typeface="Meiryo UI" panose="020B0604030504040204" pitchFamily="34" charset="-128"/>
            </a:endParaRPr>
          </a:p>
        </p:txBody>
      </p:sp>
      <p:sp>
        <p:nvSpPr>
          <p:cNvPr id="4" name="Rectangle 3">
            <a:extLst>
              <a:ext uri="{FF2B5EF4-FFF2-40B4-BE49-F238E27FC236}">
                <a16:creationId xmlns:a16="http://schemas.microsoft.com/office/drawing/2014/main" id="{B9B2BB62-3D2B-4996-86EB-8B5F0A2F22C4}"/>
              </a:ext>
            </a:extLst>
          </p:cNvPr>
          <p:cNvSpPr/>
          <p:nvPr/>
        </p:nvSpPr>
        <p:spPr>
          <a:xfrm>
            <a:off x="522514" y="6197378"/>
            <a:ext cx="10319657" cy="369332"/>
          </a:xfrm>
          <a:prstGeom prst="rect">
            <a:avLst/>
          </a:prstGeom>
        </p:spPr>
        <p:txBody>
          <a:bodyPr wrap="square">
            <a:spAutoFit/>
          </a:bodyPr>
          <a:lstStyle/>
          <a:p>
            <a:r>
              <a:rPr lang="en-US" dirty="0"/>
              <a:t>https://docs.microsoft.com/ja-jp/azure/active-directory/admin-roles-best-practices</a:t>
            </a:r>
          </a:p>
        </p:txBody>
      </p:sp>
    </p:spTree>
    <p:extLst>
      <p:ext uri="{BB962C8B-B14F-4D97-AF65-F5344CB8AC3E}">
        <p14:creationId xmlns:p14="http://schemas.microsoft.com/office/powerpoint/2010/main" val="3801491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8BA4-1ADB-43AE-A76B-527159347B4C}"/>
              </a:ext>
            </a:extLst>
          </p:cNvPr>
          <p:cNvSpPr>
            <a:spLocks noGrp="1"/>
          </p:cNvSpPr>
          <p:nvPr>
            <p:ph type="title"/>
          </p:nvPr>
        </p:nvSpPr>
        <p:spPr/>
        <p:txBody>
          <a:bodyPr/>
          <a:lstStyle/>
          <a:p>
            <a:r>
              <a:rPr lang="ja-JP" altLang="en-US" dirty="0"/>
              <a:t>まとめと </a:t>
            </a:r>
            <a:r>
              <a:rPr lang="en-US" altLang="ja-JP" dirty="0" err="1"/>
              <a:t>ToDo</a:t>
            </a:r>
            <a:endParaRPr lang="en-US" dirty="0"/>
          </a:p>
        </p:txBody>
      </p:sp>
    </p:spTree>
    <p:extLst>
      <p:ext uri="{BB962C8B-B14F-4D97-AF65-F5344CB8AC3E}">
        <p14:creationId xmlns:p14="http://schemas.microsoft.com/office/powerpoint/2010/main" val="216014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B99A94-79AB-4FF0-929B-3F9D89857FB6}"/>
              </a:ext>
            </a:extLst>
          </p:cNvPr>
          <p:cNvSpPr>
            <a:spLocks noGrp="1"/>
          </p:cNvSpPr>
          <p:nvPr>
            <p:ph type="body" sz="quarter" idx="10"/>
          </p:nvPr>
        </p:nvSpPr>
        <p:spPr>
          <a:xfrm>
            <a:off x="269238" y="1189177"/>
            <a:ext cx="11653522" cy="3544753"/>
          </a:xfrm>
        </p:spPr>
        <p:txBody>
          <a:bodyPr/>
          <a:lstStyle/>
          <a:p>
            <a:pPr marL="548640" indent="-548640">
              <a:buFont typeface="+mj-lt"/>
              <a:buAutoNum type="arabicPeriod"/>
            </a:pPr>
            <a:r>
              <a:rPr lang="en-US" dirty="0"/>
              <a:t>P2</a:t>
            </a:r>
            <a:r>
              <a:rPr lang="ja-JP" altLang="en-US" dirty="0"/>
              <a:t>ライセンス無償評価版を有効化</a:t>
            </a:r>
            <a:endParaRPr lang="en-US" altLang="ja-JP" dirty="0"/>
          </a:p>
          <a:p>
            <a:pPr marL="914400" lvl="1"/>
            <a:r>
              <a:rPr lang="en-US" sz="4400" u="sng" dirty="0">
                <a:solidFill>
                  <a:schemeClr val="bg1"/>
                </a:solidFill>
                <a:highlight>
                  <a:srgbClr val="0078D7"/>
                </a:highlight>
                <a:hlinkClick r:id="rId2"/>
              </a:rPr>
              <a:t>h</a:t>
            </a:r>
            <a:r>
              <a:rPr lang="en-US" sz="4400" u="sng" dirty="0">
                <a:solidFill>
                  <a:schemeClr val="bg1"/>
                </a:solidFill>
                <a:highlight>
                  <a:srgbClr val="0078D7"/>
                </a:highlight>
              </a:rPr>
              <a:t>ttp://aka.ms/AADP2Trial</a:t>
            </a:r>
            <a:endParaRPr lang="en-US" altLang="ja-JP" sz="4400" dirty="0">
              <a:solidFill>
                <a:schemeClr val="bg1"/>
              </a:solidFill>
              <a:highlight>
                <a:srgbClr val="0078D7"/>
              </a:highlight>
            </a:endParaRPr>
          </a:p>
          <a:p>
            <a:pPr marL="548640" indent="-548640">
              <a:buFont typeface="+mj-lt"/>
              <a:buAutoNum type="arabicPeriod"/>
            </a:pPr>
            <a:endParaRPr lang="en-US" altLang="ja-JP" dirty="0"/>
          </a:p>
          <a:p>
            <a:pPr marL="548640" indent="-548640">
              <a:buFont typeface="+mj-lt"/>
              <a:buAutoNum type="arabicPeriod"/>
            </a:pPr>
            <a:r>
              <a:rPr lang="en-US" altLang="ja-JP" dirty="0"/>
              <a:t>PIM</a:t>
            </a:r>
            <a:r>
              <a:rPr lang="ja-JP" altLang="en-US" dirty="0"/>
              <a:t>の有効化</a:t>
            </a:r>
            <a:endParaRPr lang="en-US" altLang="ja-JP" dirty="0"/>
          </a:p>
          <a:p>
            <a:pPr marL="914400" lvl="1"/>
            <a:r>
              <a:rPr lang="en-US" sz="4400" u="sng" dirty="0">
                <a:solidFill>
                  <a:schemeClr val="bg1"/>
                </a:solidFill>
                <a:highlight>
                  <a:srgbClr val="0078D7"/>
                </a:highlight>
              </a:rPr>
              <a:t>http://aka.ms/PIMSignUp</a:t>
            </a:r>
            <a:endParaRPr lang="en-US" altLang="ja-JP" sz="4400" u="sng" dirty="0">
              <a:solidFill>
                <a:schemeClr val="bg1"/>
              </a:solidFill>
              <a:highlight>
                <a:srgbClr val="0078D7"/>
              </a:highlight>
            </a:endParaRPr>
          </a:p>
        </p:txBody>
      </p:sp>
      <p:sp>
        <p:nvSpPr>
          <p:cNvPr id="4" name="Text Placeholder 3">
            <a:extLst>
              <a:ext uri="{FF2B5EF4-FFF2-40B4-BE49-F238E27FC236}">
                <a16:creationId xmlns:a16="http://schemas.microsoft.com/office/drawing/2014/main" id="{90C314AB-B297-41D6-A9E1-776B379DB0BF}"/>
              </a:ext>
            </a:extLst>
          </p:cNvPr>
          <p:cNvSpPr>
            <a:spLocks noGrp="1"/>
          </p:cNvSpPr>
          <p:nvPr>
            <p:ph type="body" sz="quarter" idx="11"/>
          </p:nvPr>
        </p:nvSpPr>
        <p:spPr/>
        <p:txBody>
          <a:bodyPr/>
          <a:lstStyle/>
          <a:p>
            <a:r>
              <a:rPr lang="en-US" dirty="0"/>
              <a:t>PIM</a:t>
            </a:r>
            <a:r>
              <a:rPr lang="ja-JP" altLang="en-US" dirty="0"/>
              <a:t>有効化の手順</a:t>
            </a:r>
            <a:endParaRPr lang="en-US" dirty="0"/>
          </a:p>
        </p:txBody>
      </p:sp>
    </p:spTree>
    <p:extLst>
      <p:ext uri="{BB962C8B-B14F-4D97-AF65-F5344CB8AC3E}">
        <p14:creationId xmlns:p14="http://schemas.microsoft.com/office/powerpoint/2010/main" val="1360506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D6DFD-2FF5-4E15-B348-B3696325C3D1}"/>
              </a:ext>
            </a:extLst>
          </p:cNvPr>
          <p:cNvSpPr>
            <a:spLocks noGrp="1"/>
          </p:cNvSpPr>
          <p:nvPr>
            <p:ph type="body" sz="quarter" idx="10"/>
          </p:nvPr>
        </p:nvSpPr>
        <p:spPr>
          <a:xfrm>
            <a:off x="269238" y="1189177"/>
            <a:ext cx="11653522" cy="5217006"/>
          </a:xfrm>
        </p:spPr>
        <p:txBody>
          <a:bodyPr/>
          <a:lstStyle/>
          <a:p>
            <a:r>
              <a:rPr lang="en-US" dirty="0"/>
              <a:t>PIM</a:t>
            </a:r>
            <a:r>
              <a:rPr lang="ja-JP" altLang="en-US" dirty="0"/>
              <a:t>の無料試用版（</a:t>
            </a:r>
            <a:r>
              <a:rPr lang="en-US" altLang="ja-JP" dirty="0"/>
              <a:t>30</a:t>
            </a:r>
            <a:r>
              <a:rPr lang="ja-JP" altLang="en-US" dirty="0"/>
              <a:t>日）を使って特権の棚卸し</a:t>
            </a:r>
            <a:endParaRPr lang="en-US" altLang="ja-JP" dirty="0"/>
          </a:p>
          <a:p>
            <a:r>
              <a:rPr lang="ja-JP" altLang="en-US" dirty="0"/>
              <a:t>特権保持者分だけ</a:t>
            </a:r>
            <a:r>
              <a:rPr lang="en-US" altLang="ja-JP" dirty="0"/>
              <a:t>P2</a:t>
            </a:r>
            <a:r>
              <a:rPr lang="ja-JP" altLang="en-US" dirty="0"/>
              <a:t>ライセンスを購入</a:t>
            </a:r>
            <a:endParaRPr lang="en-US" altLang="ja-JP" dirty="0"/>
          </a:p>
          <a:p>
            <a:pPr lvl="1"/>
            <a:r>
              <a:rPr lang="ja-JP" altLang="en-US" dirty="0"/>
              <a:t>特にジャストインタイムアクセスでのセキュリティリスク低減効果は絶大</a:t>
            </a:r>
            <a:endParaRPr lang="en-US" altLang="ja-JP" dirty="0"/>
          </a:p>
          <a:p>
            <a:endParaRPr lang="en-US" dirty="0"/>
          </a:p>
          <a:p>
            <a:r>
              <a:rPr lang="en-US" dirty="0"/>
              <a:t>P2</a:t>
            </a:r>
            <a:r>
              <a:rPr lang="ja-JP" altLang="en-US" dirty="0"/>
              <a:t>を買わない場合でも、多要素認証を有効化</a:t>
            </a:r>
            <a:endParaRPr lang="en-US" altLang="ja-JP" dirty="0"/>
          </a:p>
          <a:p>
            <a:pPr lvl="1"/>
            <a:r>
              <a:rPr lang="ja-JP" altLang="en-US" dirty="0"/>
              <a:t>全体管理者への多要素認証は無償です</a:t>
            </a:r>
          </a:p>
          <a:p>
            <a:pPr marL="336145" lvl="1" indent="0">
              <a:buNone/>
            </a:pPr>
            <a:r>
              <a:rPr lang="en-US" dirty="0"/>
              <a:t>https://support.office.com/ja-jp/article/office-365-%E3%83%A6%E3%83%BC%E3%82%B6%E3%83%BC%E7%94%A8%E3%81%AE%E5%A4%9A%E8%A6%81%E7%B4%A0%E8%AA%8D%E8%A8%BC%E3%82%92%E8%A8%AD%E5%AE%9A%E3%81%99%E3%82%8B-8f0454b2-f51a-4d9c-bcde-2c48e41621c6?ui=ja-JP&amp;rs=ja-JP&amp;ad=JP</a:t>
            </a:r>
          </a:p>
        </p:txBody>
      </p:sp>
      <p:sp>
        <p:nvSpPr>
          <p:cNvPr id="4" name="Text Placeholder 3">
            <a:extLst>
              <a:ext uri="{FF2B5EF4-FFF2-40B4-BE49-F238E27FC236}">
                <a16:creationId xmlns:a16="http://schemas.microsoft.com/office/drawing/2014/main" id="{5F1BD152-4378-4EF1-B56A-68A29C0F7FBB}"/>
              </a:ext>
            </a:extLst>
          </p:cNvPr>
          <p:cNvSpPr>
            <a:spLocks noGrp="1"/>
          </p:cNvSpPr>
          <p:nvPr>
            <p:ph type="body" sz="quarter" idx="11"/>
          </p:nvPr>
        </p:nvSpPr>
        <p:spPr/>
        <p:txBody>
          <a:bodyPr/>
          <a:lstStyle/>
          <a:p>
            <a:r>
              <a:rPr lang="en-US" altLang="ja-JP" dirty="0"/>
              <a:t>P2</a:t>
            </a:r>
            <a:r>
              <a:rPr lang="ja-JP" altLang="en-US" dirty="0"/>
              <a:t>ライセンスがスグに買えない、、、という場合には</a:t>
            </a:r>
            <a:endParaRPr lang="en-US" dirty="0"/>
          </a:p>
        </p:txBody>
      </p:sp>
    </p:spTree>
    <p:extLst>
      <p:ext uri="{BB962C8B-B14F-4D97-AF65-F5344CB8AC3E}">
        <p14:creationId xmlns:p14="http://schemas.microsoft.com/office/powerpoint/2010/main" val="2408201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0BF10-54FA-431E-A97C-C1EABFBFCA4C}"/>
              </a:ext>
            </a:extLst>
          </p:cNvPr>
          <p:cNvSpPr>
            <a:spLocks noGrp="1"/>
          </p:cNvSpPr>
          <p:nvPr>
            <p:ph type="body" sz="quarter" idx="10"/>
          </p:nvPr>
        </p:nvSpPr>
        <p:spPr>
          <a:xfrm>
            <a:off x="269238" y="1189177"/>
            <a:ext cx="11653522" cy="5627181"/>
          </a:xfrm>
        </p:spPr>
        <p:txBody>
          <a:bodyPr/>
          <a:lstStyle/>
          <a:p>
            <a:r>
              <a:rPr lang="ja-JP" altLang="en-US" dirty="0"/>
              <a:t>特権アカウントに多要素認証を強制すると、スクリプトが動かなくなるんだけど？</a:t>
            </a:r>
            <a:endParaRPr lang="en-US" altLang="ja-JP" dirty="0"/>
          </a:p>
          <a:p>
            <a:endParaRPr lang="en-US" altLang="ja-JP" dirty="0"/>
          </a:p>
          <a:p>
            <a:r>
              <a:rPr lang="ja-JP" altLang="en-US" dirty="0"/>
              <a:t>スクリプトにユーザー</a:t>
            </a:r>
            <a:r>
              <a:rPr lang="en-US" altLang="ja-JP" dirty="0"/>
              <a:t>ID/</a:t>
            </a:r>
            <a:r>
              <a:rPr lang="ja-JP" altLang="en-US" dirty="0"/>
              <a:t>パスワードを埋め込んで実行することはやめましょう。そのユーザーが特権アカウントである場合はなおさらです。</a:t>
            </a:r>
            <a:endParaRPr lang="en-US" altLang="ja-JP" dirty="0"/>
          </a:p>
          <a:p>
            <a:endParaRPr lang="en-US" altLang="ja-JP" dirty="0"/>
          </a:p>
          <a:p>
            <a:r>
              <a:rPr lang="ja-JP" altLang="en-US" dirty="0"/>
              <a:t>サービスプリンシパル ＋ 証明書認証を利用しましょう</a:t>
            </a:r>
            <a:endParaRPr lang="en-US" dirty="0"/>
          </a:p>
          <a:p>
            <a:pPr marL="0" indent="0">
              <a:buNone/>
            </a:pPr>
            <a:r>
              <a:rPr lang="en-US" sz="2000" dirty="0"/>
              <a:t>https://docs.microsoft.com/ja-jp/azure/azure-resource-manager/resource-group-authenticate-service-principal</a:t>
            </a:r>
          </a:p>
        </p:txBody>
      </p:sp>
      <p:sp>
        <p:nvSpPr>
          <p:cNvPr id="3" name="Text Placeholder 2">
            <a:extLst>
              <a:ext uri="{FF2B5EF4-FFF2-40B4-BE49-F238E27FC236}">
                <a16:creationId xmlns:a16="http://schemas.microsoft.com/office/drawing/2014/main" id="{9EA6E004-2AC1-4315-8135-F444BB9D5C38}"/>
              </a:ext>
            </a:extLst>
          </p:cNvPr>
          <p:cNvSpPr>
            <a:spLocks noGrp="1"/>
          </p:cNvSpPr>
          <p:nvPr>
            <p:ph type="body" sz="quarter" idx="11"/>
          </p:nvPr>
        </p:nvSpPr>
        <p:spPr/>
        <p:txBody>
          <a:bodyPr/>
          <a:lstStyle/>
          <a:p>
            <a:r>
              <a:rPr lang="ja-JP" altLang="en-US" dirty="0"/>
              <a:t>絶対に避けるべきこと</a:t>
            </a:r>
            <a:endParaRPr lang="en-US" dirty="0"/>
          </a:p>
        </p:txBody>
      </p:sp>
    </p:spTree>
    <p:extLst>
      <p:ext uri="{BB962C8B-B14F-4D97-AF65-F5344CB8AC3E}">
        <p14:creationId xmlns:p14="http://schemas.microsoft.com/office/powerpoint/2010/main" val="1711130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A8943541-F7CE-4A67-A8E7-C7982E4D1786}"/>
              </a:ext>
            </a:extLst>
          </p:cNvPr>
          <p:cNvSpPr>
            <a:spLocks noGrp="1"/>
          </p:cNvSpPr>
          <p:nvPr>
            <p:ph type="body" sz="quarter" idx="10"/>
          </p:nvPr>
        </p:nvSpPr>
        <p:spPr>
          <a:xfrm>
            <a:off x="269238" y="1189177"/>
            <a:ext cx="11653522" cy="4046236"/>
          </a:xfrm>
        </p:spPr>
        <p:txBody>
          <a:bodyPr/>
          <a:lstStyle/>
          <a:p>
            <a:r>
              <a:rPr lang="ja-JP" altLang="en-US" dirty="0"/>
              <a:t>原則 普段使いアカウントと特権アカウントは分ける</a:t>
            </a:r>
            <a:endParaRPr lang="en-US" altLang="ja-JP" dirty="0"/>
          </a:p>
          <a:p>
            <a:r>
              <a:rPr lang="ja-JP" altLang="en-US" dirty="0"/>
              <a:t>特権アカウント数はできるだけ少なく</a:t>
            </a:r>
            <a:endParaRPr lang="en-US" altLang="ja-JP" dirty="0"/>
          </a:p>
          <a:p>
            <a:r>
              <a:rPr lang="ja-JP" altLang="en-US" dirty="0"/>
              <a:t>特権アカウントを共有しない</a:t>
            </a:r>
            <a:endParaRPr lang="en-US" altLang="ja-JP" dirty="0"/>
          </a:p>
          <a:p>
            <a:r>
              <a:rPr lang="ja-JP" altLang="en-US" dirty="0"/>
              <a:t>必要最小限の権限を付与</a:t>
            </a:r>
            <a:endParaRPr lang="en-US" altLang="ja-JP" dirty="0"/>
          </a:p>
          <a:p>
            <a:r>
              <a:rPr lang="ja-JP" altLang="en-US" dirty="0"/>
              <a:t>多要素認証を有効にする</a:t>
            </a:r>
            <a:endParaRPr lang="en-US" altLang="ja-JP" dirty="0"/>
          </a:p>
          <a:p>
            <a:r>
              <a:rPr lang="ja-JP" altLang="en-US" dirty="0"/>
              <a:t>使うときだけ有効化</a:t>
            </a:r>
            <a:endParaRPr lang="en-US" altLang="ja-JP" dirty="0"/>
          </a:p>
        </p:txBody>
      </p:sp>
      <p:sp>
        <p:nvSpPr>
          <p:cNvPr id="11" name="Text Placeholder 10">
            <a:extLst>
              <a:ext uri="{FF2B5EF4-FFF2-40B4-BE49-F238E27FC236}">
                <a16:creationId xmlns:a16="http://schemas.microsoft.com/office/drawing/2014/main" id="{53C43C7A-D2A6-4C89-9297-0069B1EF0ED2}"/>
              </a:ext>
            </a:extLst>
          </p:cNvPr>
          <p:cNvSpPr>
            <a:spLocks noGrp="1"/>
          </p:cNvSpPr>
          <p:nvPr>
            <p:ph type="body" sz="quarter" idx="11"/>
          </p:nvPr>
        </p:nvSpPr>
        <p:spPr>
          <a:xfrm>
            <a:off x="268603" y="130977"/>
            <a:ext cx="11653522" cy="794064"/>
          </a:xfrm>
        </p:spPr>
        <p:txBody>
          <a:bodyPr/>
          <a:lstStyle/>
          <a:p>
            <a:r>
              <a:rPr lang="ja-JP" altLang="en-US" dirty="0"/>
              <a:t>特権アカウント保護のためにやるべきこと</a:t>
            </a:r>
            <a:endParaRPr lang="en-US" dirty="0"/>
          </a:p>
        </p:txBody>
      </p:sp>
      <p:sp>
        <p:nvSpPr>
          <p:cNvPr id="2" name="Rectangle 1">
            <a:extLst>
              <a:ext uri="{FF2B5EF4-FFF2-40B4-BE49-F238E27FC236}">
                <a16:creationId xmlns:a16="http://schemas.microsoft.com/office/drawing/2014/main" id="{7067FC97-C638-458E-B6FC-6CB4424AB609}"/>
              </a:ext>
            </a:extLst>
          </p:cNvPr>
          <p:cNvSpPr/>
          <p:nvPr/>
        </p:nvSpPr>
        <p:spPr>
          <a:xfrm>
            <a:off x="268603" y="5915118"/>
            <a:ext cx="11653522" cy="646331"/>
          </a:xfrm>
          <a:prstGeom prst="rect">
            <a:avLst/>
          </a:prstGeom>
        </p:spPr>
        <p:txBody>
          <a:bodyPr wrap="square">
            <a:spAutoFit/>
          </a:bodyPr>
          <a:lstStyle/>
          <a:p>
            <a:r>
              <a:rPr lang="en-US" dirty="0"/>
              <a:t>https://docs.microsoft.com/ja-jp/azure/active-directory/active-directory-admin-manage-emergency-access-accounts</a:t>
            </a:r>
          </a:p>
        </p:txBody>
      </p:sp>
      <p:sp>
        <p:nvSpPr>
          <p:cNvPr id="5" name="Rectangle 4">
            <a:extLst>
              <a:ext uri="{FF2B5EF4-FFF2-40B4-BE49-F238E27FC236}">
                <a16:creationId xmlns:a16="http://schemas.microsoft.com/office/drawing/2014/main" id="{F0FE3C05-B901-45A9-9CAE-AFABD8822818}"/>
              </a:ext>
            </a:extLst>
          </p:cNvPr>
          <p:cNvSpPr/>
          <p:nvPr/>
        </p:nvSpPr>
        <p:spPr>
          <a:xfrm>
            <a:off x="7862580" y="2897253"/>
            <a:ext cx="3871573" cy="830997"/>
          </a:xfrm>
          <a:prstGeom prst="rect">
            <a:avLst/>
          </a:prstGeom>
        </p:spPr>
        <p:txBody>
          <a:bodyPr wrap="none">
            <a:spAutoFit/>
          </a:bodyPr>
          <a:lstStyle/>
          <a:p>
            <a:r>
              <a:rPr 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 PIM</a:t>
            </a:r>
            <a:r>
              <a:rPr lang="ja-JP" alt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が解決</a:t>
            </a:r>
            <a:endParaRPr lang="en-US" sz="48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520878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F6B1F1-9338-430F-8B10-7CF2CFCAF125}"/>
              </a:ext>
            </a:extLst>
          </p:cNvPr>
          <p:cNvSpPr>
            <a:spLocks noGrp="1"/>
          </p:cNvSpPr>
          <p:nvPr>
            <p:ph type="body" sz="quarter" idx="10"/>
          </p:nvPr>
        </p:nvSpPr>
        <p:spPr>
          <a:xfrm>
            <a:off x="233198" y="1491918"/>
            <a:ext cx="11734319" cy="3987695"/>
          </a:xfrm>
        </p:spPr>
        <p:txBody>
          <a:bodyPr/>
          <a:lstStyle/>
          <a:p>
            <a:pPr marL="0" indent="0">
              <a:buNone/>
              <a:defRPr/>
            </a:pPr>
            <a:r>
              <a:rPr lang="ja-JP" altLang="en-US" sz="3600" dirty="0">
                <a:solidFill>
                  <a:srgbClr val="FFFFFF"/>
                </a:solidFill>
                <a:latin typeface="Meiryo UI" panose="020B0604030504040204" pitchFamily="50" charset="-128"/>
                <a:ea typeface="Meiryo UI" panose="020B0604030504040204" pitchFamily="50" charset="-128"/>
              </a:rPr>
              <a:t>今後のスケジュール、これまでの録画・資料等がまとまっています</a:t>
            </a:r>
            <a:endParaRPr lang="en-US" altLang="ja-JP" sz="3600" dirty="0">
              <a:solidFill>
                <a:srgbClr val="FFFFFF"/>
              </a:solidFill>
              <a:latin typeface="Meiryo UI" panose="020B0604030504040204" pitchFamily="50" charset="-128"/>
              <a:ea typeface="Meiryo UI" panose="020B0604030504040204" pitchFamily="50" charset="-128"/>
            </a:endParaRPr>
          </a:p>
          <a:p>
            <a:pPr marL="0" indent="0">
              <a:buNone/>
              <a:defRPr/>
            </a:pPr>
            <a:r>
              <a:rPr lang="ja-JP" altLang="en-US" sz="3600" dirty="0">
                <a:solidFill>
                  <a:srgbClr val="FFFFFF"/>
                </a:solidFill>
                <a:latin typeface="Meiryo UI" panose="020B0604030504040204" pitchFamily="50" charset="-128"/>
                <a:ea typeface="Meiryo UI" panose="020B0604030504040204" pitchFamily="50" charset="-128"/>
              </a:rPr>
              <a:t>今日の資料もこちらからダウンロードできます</a:t>
            </a:r>
            <a:endParaRPr lang="en-US" altLang="ja-JP" sz="3600" dirty="0">
              <a:solidFill>
                <a:srgbClr val="FFFFFF"/>
              </a:solidFill>
              <a:latin typeface="Meiryo UI" panose="020B0604030504040204" pitchFamily="50" charset="-128"/>
              <a:ea typeface="Meiryo UI" panose="020B0604030504040204" pitchFamily="50" charset="-128"/>
            </a:endParaRPr>
          </a:p>
          <a:p>
            <a:pPr marL="0" indent="0">
              <a:buNone/>
              <a:defRPr/>
            </a:pPr>
            <a:endParaRPr lang="en-US" altLang="ja-JP" sz="6600" dirty="0">
              <a:solidFill>
                <a:srgbClr val="FFFFFF"/>
              </a:solidFill>
              <a:latin typeface="Meiryo UI" panose="020B0604030504040204" pitchFamily="50" charset="-128"/>
              <a:ea typeface="Meiryo UI" panose="020B0604030504040204" pitchFamily="50" charset="-128"/>
            </a:endParaRPr>
          </a:p>
          <a:p>
            <a:pPr marL="0" lvl="0" indent="0">
              <a:buNone/>
              <a:defRPr/>
            </a:pPr>
            <a:r>
              <a:rPr lang="en-US" altLang="ja-JP" sz="5400" dirty="0">
                <a:solidFill>
                  <a:srgbClr val="FFFFFF"/>
                </a:solidFill>
                <a:latin typeface="Meiryo UI" panose="020B0604030504040204" pitchFamily="50" charset="-128"/>
                <a:ea typeface="Meiryo UI" panose="020B0604030504040204" pitchFamily="50" charset="-128"/>
              </a:rPr>
              <a:t>http://aka.ms/AzureAdWebinar</a:t>
            </a:r>
          </a:p>
          <a:p>
            <a:pPr marL="0" indent="0">
              <a:buNone/>
            </a:pPr>
            <a:endParaRPr lang="en-US" dirty="0"/>
          </a:p>
        </p:txBody>
      </p:sp>
      <p:sp>
        <p:nvSpPr>
          <p:cNvPr id="4" name="Text Placeholder 3">
            <a:extLst>
              <a:ext uri="{FF2B5EF4-FFF2-40B4-BE49-F238E27FC236}">
                <a16:creationId xmlns:a16="http://schemas.microsoft.com/office/drawing/2014/main" id="{0342DABB-ACC8-4E86-B2B0-40519669228B}"/>
              </a:ext>
            </a:extLst>
          </p:cNvPr>
          <p:cNvSpPr>
            <a:spLocks noGrp="1"/>
          </p:cNvSpPr>
          <p:nvPr>
            <p:ph type="body" sz="quarter" idx="11"/>
          </p:nvPr>
        </p:nvSpPr>
        <p:spPr/>
        <p:txBody>
          <a:bodyPr/>
          <a:lstStyle/>
          <a:p>
            <a:r>
              <a:rPr lang="ja-JP" altLang="en-US" dirty="0">
                <a:latin typeface="Meiryo UI" panose="020B0604030504040204" pitchFamily="50" charset="-128"/>
                <a:ea typeface="Meiryo UI" panose="020B0604030504040204" pitchFamily="50" charset="-128"/>
              </a:rPr>
              <a:t>いますぐブックマークに ご登録ください！</a:t>
            </a:r>
            <a:endParaRPr lang="en-US" dirty="0"/>
          </a:p>
        </p:txBody>
      </p:sp>
    </p:spTree>
    <p:extLst>
      <p:ext uri="{BB962C8B-B14F-4D97-AF65-F5344CB8AC3E}">
        <p14:creationId xmlns:p14="http://schemas.microsoft.com/office/powerpoint/2010/main" val="2750926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3C6CA71-13B7-4770-87C1-0C751ABB0FE3}"/>
              </a:ext>
            </a:extLst>
          </p:cNvPr>
          <p:cNvSpPr/>
          <p:nvPr/>
        </p:nvSpPr>
        <p:spPr bwMode="auto">
          <a:xfrm>
            <a:off x="228600" y="990600"/>
            <a:ext cx="11658600" cy="563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endParaRPr kumimoji="1" lang="ja-JP" altLang="en-US" sz="3200" dirty="0" err="1">
              <a:solidFill>
                <a:schemeClr val="tx1">
                  <a:lumMod val="75000"/>
                </a:schemeClr>
              </a:solidFill>
              <a:latin typeface="Meiryo UI" panose="020B0604030504040204" pitchFamily="50" charset="-128"/>
              <a:ea typeface="Meiryo UI" panose="020B0604030504040204" pitchFamily="50" charset="-128"/>
              <a:cs typeface="Segoe UI" pitchFamily="34" charset="0"/>
            </a:endParaRPr>
          </a:p>
        </p:txBody>
      </p:sp>
      <p:sp>
        <p:nvSpPr>
          <p:cNvPr id="3" name="Text Placeholder 2">
            <a:extLst>
              <a:ext uri="{FF2B5EF4-FFF2-40B4-BE49-F238E27FC236}">
                <a16:creationId xmlns:a16="http://schemas.microsoft.com/office/drawing/2014/main" id="{F3D0511B-F4A4-4CFB-9F13-CC4DBEB0E0F2}"/>
              </a:ext>
            </a:extLst>
          </p:cNvPr>
          <p:cNvSpPr>
            <a:spLocks noGrp="1"/>
          </p:cNvSpPr>
          <p:nvPr>
            <p:ph type="body" sz="quarter" idx="10"/>
          </p:nvPr>
        </p:nvSpPr>
        <p:spPr>
          <a:xfrm>
            <a:off x="269238" y="1189177"/>
            <a:ext cx="11653522" cy="5378677"/>
          </a:xfrm>
        </p:spPr>
        <p:txBody>
          <a:bodyPr>
            <a:normAutofit/>
          </a:bodyPr>
          <a:lstStyle/>
          <a:p>
            <a:r>
              <a:rPr lang="ja-JP" altLang="en-US"/>
              <a:t>必ずフォローすべき </a:t>
            </a:r>
            <a:r>
              <a:rPr lang="en-US" altLang="ja-JP"/>
              <a:t>Blog</a:t>
            </a:r>
          </a:p>
          <a:p>
            <a:pPr lvl="1"/>
            <a:r>
              <a:rPr lang="en-US" altLang="ja-JP"/>
              <a:t>EMS Blog: </a:t>
            </a:r>
            <a:r>
              <a:rPr lang="en-US" altLang="ja-JP">
                <a:hlinkClick r:id="rId3"/>
              </a:rPr>
              <a:t>http://aka.ms/emsblog/</a:t>
            </a:r>
            <a:endParaRPr lang="en-US" altLang="ja-JP"/>
          </a:p>
          <a:p>
            <a:pPr marL="547792" lvl="2" indent="0">
              <a:buNone/>
            </a:pPr>
            <a:r>
              <a:rPr lang="en-US" altLang="ja-JP"/>
              <a:t>Azure AD (EMS) </a:t>
            </a:r>
            <a:r>
              <a:rPr lang="ja-JP" altLang="en-US"/>
              <a:t>開発チームメンバーが新機能情報をいち早く公開。また、</a:t>
            </a:r>
            <a:r>
              <a:rPr lang="en-US" altLang="ja-JP"/>
              <a:t>Azure AD </a:t>
            </a:r>
            <a:r>
              <a:rPr lang="ja-JP" altLang="en-US"/>
              <a:t>管理者がおさえておくべきセキュリティホワイトペーパーなどもこちらに投稿される</a:t>
            </a:r>
            <a:endParaRPr lang="en-US" altLang="ja-JP"/>
          </a:p>
          <a:p>
            <a:pPr lvl="1"/>
            <a:r>
              <a:rPr lang="en-US" altLang="ja-JP"/>
              <a:t>Japan Azure Identity Support Blog: </a:t>
            </a:r>
            <a:r>
              <a:rPr lang="en-US" altLang="ja-JP">
                <a:hlinkClick r:id="rId4"/>
              </a:rPr>
              <a:t>https://blogs.technet.microsoft.com/jpazureid</a:t>
            </a:r>
            <a:endParaRPr lang="en-US" altLang="ja-JP"/>
          </a:p>
          <a:p>
            <a:pPr marL="547792" lvl="2" indent="0">
              <a:buNone/>
            </a:pPr>
            <a:r>
              <a:rPr lang="ja-JP" altLang="en-US"/>
              <a:t>新機能に関しての紹介だけでなく、日本の多くの </a:t>
            </a:r>
            <a:r>
              <a:rPr lang="en-US" altLang="ja-JP"/>
              <a:t>Azure </a:t>
            </a:r>
            <a:r>
              <a:rPr lang="ja-JP" altLang="en-US"/>
              <a:t>利用者からサポート依頼を直接受けている </a:t>
            </a:r>
            <a:r>
              <a:rPr lang="en-US" altLang="ja-JP"/>
              <a:t>Azure Identity </a:t>
            </a:r>
            <a:r>
              <a:rPr lang="ja-JP" altLang="en-US"/>
              <a:t>サポート エンジニアという立場から、時には私どもの視点を交えて、皆様のお役に立つ情報を発信</a:t>
            </a:r>
            <a:endParaRPr lang="en-US" altLang="ja-JP"/>
          </a:p>
          <a:p>
            <a:r>
              <a:rPr lang="en-US" altLang="ja-JP"/>
              <a:t>Azure AD Tips </a:t>
            </a:r>
            <a:r>
              <a:rPr lang="ja-JP" altLang="en-US"/>
              <a:t>集</a:t>
            </a:r>
            <a:endParaRPr lang="en-US" altLang="ja-JP"/>
          </a:p>
          <a:p>
            <a:pPr lvl="1"/>
            <a:r>
              <a:rPr lang="en-US" altLang="ja-JP">
                <a:hlinkClick r:id="rId5"/>
              </a:rPr>
              <a:t>http://aka.ms/aadtips</a:t>
            </a:r>
            <a:endParaRPr lang="en-US" altLang="ja-JP"/>
          </a:p>
          <a:p>
            <a:pPr marL="547792" lvl="2" indent="0">
              <a:buNone/>
            </a:pPr>
            <a:r>
              <a:rPr lang="ja-JP" altLang="en-US"/>
              <a:t>お客様への技術支援の中で、よくあるご質問や、</a:t>
            </a:r>
            <a:r>
              <a:rPr lang="en-US" altLang="ja-JP"/>
              <a:t>Docs </a:t>
            </a:r>
            <a:r>
              <a:rPr lang="ja-JP" altLang="en-US"/>
              <a:t>で提供されているよりも詳しい日本語の解説が必要と感じたトピックを、開発部門の視点で随時アップデート</a:t>
            </a:r>
            <a:endParaRPr lang="en-US" altLang="ja-JP" dirty="0"/>
          </a:p>
        </p:txBody>
      </p:sp>
      <p:sp>
        <p:nvSpPr>
          <p:cNvPr id="6" name="Text Placeholder 5">
            <a:extLst>
              <a:ext uri="{FF2B5EF4-FFF2-40B4-BE49-F238E27FC236}">
                <a16:creationId xmlns:a16="http://schemas.microsoft.com/office/drawing/2014/main" id="{995B62F2-78E8-4A15-96B7-68DA95DE53C4}"/>
              </a:ext>
            </a:extLst>
          </p:cNvPr>
          <p:cNvSpPr>
            <a:spLocks noGrp="1"/>
          </p:cNvSpPr>
          <p:nvPr>
            <p:ph type="body" sz="quarter" idx="11"/>
          </p:nvPr>
        </p:nvSpPr>
        <p:spPr/>
        <p:txBody>
          <a:bodyPr/>
          <a:lstStyle/>
          <a:p>
            <a:r>
              <a:rPr lang="en-US" altLang="ja-JP"/>
              <a:t>Azure AD </a:t>
            </a:r>
            <a:r>
              <a:rPr lang="ja-JP" altLang="en-US"/>
              <a:t>担当者がフォローするべき情報ソース</a:t>
            </a:r>
            <a:endParaRPr lang="en-US" dirty="0"/>
          </a:p>
        </p:txBody>
      </p:sp>
    </p:spTree>
    <p:extLst>
      <p:ext uri="{BB962C8B-B14F-4D97-AF65-F5344CB8AC3E}">
        <p14:creationId xmlns:p14="http://schemas.microsoft.com/office/powerpoint/2010/main" val="1022450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4" name="Text Placeholder 4"/>
          <p:cNvSpPr txBox="1">
            <a:spLocks/>
          </p:cNvSpPr>
          <p:nvPr/>
        </p:nvSpPr>
        <p:spPr>
          <a:xfrm>
            <a:off x="1295400" y="880404"/>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graphicFrame>
        <p:nvGraphicFramePr>
          <p:cNvPr id="24" name="表 23">
            <a:extLst>
              <a:ext uri="{FF2B5EF4-FFF2-40B4-BE49-F238E27FC236}">
                <a16:creationId xmlns:a16="http://schemas.microsoft.com/office/drawing/2014/main" id="{FBF3C54D-1C6A-4421-9B2D-612D55343AEA}"/>
              </a:ext>
            </a:extLst>
          </p:cNvPr>
          <p:cNvGraphicFramePr>
            <a:graphicFrameLocks noGrp="1"/>
          </p:cNvGraphicFramePr>
          <p:nvPr>
            <p:extLst>
              <p:ext uri="{D42A27DB-BD31-4B8C-83A1-F6EECF244321}">
                <p14:modId xmlns:p14="http://schemas.microsoft.com/office/powerpoint/2010/main" val="2218343566"/>
              </p:ext>
            </p:extLst>
          </p:nvPr>
        </p:nvGraphicFramePr>
        <p:xfrm>
          <a:off x="509676" y="2309873"/>
          <a:ext cx="11335215" cy="3854958"/>
        </p:xfrm>
        <a:graphic>
          <a:graphicData uri="http://schemas.openxmlformats.org/drawingml/2006/table">
            <a:tbl>
              <a:tblPr/>
              <a:tblGrid>
                <a:gridCol w="2224669">
                  <a:extLst>
                    <a:ext uri="{9D8B030D-6E8A-4147-A177-3AD203B41FA5}">
                      <a16:colId xmlns:a16="http://schemas.microsoft.com/office/drawing/2014/main" val="1446205600"/>
                    </a:ext>
                  </a:extLst>
                </a:gridCol>
                <a:gridCol w="9110546">
                  <a:extLst>
                    <a:ext uri="{9D8B030D-6E8A-4147-A177-3AD203B41FA5}">
                      <a16:colId xmlns:a16="http://schemas.microsoft.com/office/drawing/2014/main" val="720247946"/>
                    </a:ext>
                  </a:extLst>
                </a:gridCol>
              </a:tblGrid>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日程 </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仮</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ja-JP" altLang="en-US" sz="2000" dirty="0">
                          <a:solidFill>
                            <a:schemeClr val="tx1"/>
                          </a:solidFill>
                          <a:effectLst/>
                          <a:latin typeface="Segoe UI Semilight 本文"/>
                          <a:ea typeface="Meiryo UI" panose="020B0604030504040204" pitchFamily="50" charset="-128"/>
                        </a:rPr>
                        <a:t>トピック</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2799725"/>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8/30(</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r>
                        <a:rPr lang="en-US" altLang="ja-JP" sz="2000" kern="1200" dirty="0">
                          <a:solidFill>
                            <a:srgbClr val="0078D7"/>
                          </a:solidFill>
                          <a:effectLst/>
                          <a:latin typeface="Segoe UI Semilight 本文"/>
                          <a:ea typeface="Meiryo UI"/>
                          <a:cs typeface="+mn-cs"/>
                        </a:rPr>
                        <a:t>Azure Active Directory </a:t>
                      </a:r>
                      <a:r>
                        <a:rPr lang="ja-JP" altLang="en-US" sz="2000" kern="1200" dirty="0">
                          <a:solidFill>
                            <a:srgbClr val="0078D7"/>
                          </a:solidFill>
                          <a:effectLst/>
                          <a:latin typeface="Segoe UI Semilight 本文"/>
                          <a:ea typeface="Meiryo UI"/>
                          <a:cs typeface="+mn-cs"/>
                        </a:rPr>
                        <a:t>利用開始への第一歩</a:t>
                      </a:r>
                      <a:br>
                        <a:rPr lang="ja-JP" altLang="en-US" sz="2000" dirty="0"/>
                      </a:br>
                      <a:r>
                        <a:rPr lang="en-US" altLang="ja-JP" sz="1765" b="0" i="0" u="none" strike="noStrike" kern="1200" dirty="0">
                          <a:solidFill>
                            <a:schemeClr val="tx1"/>
                          </a:solidFill>
                          <a:effectLst/>
                          <a:latin typeface="+mn-lt"/>
                          <a:ea typeface="+mn-ea"/>
                          <a:cs typeface="+mn-cs"/>
                        </a:rPr>
                        <a:t>Getting Ready for Azure AD</a:t>
                      </a:r>
                      <a:endParaRPr lang="en-US" altLang="ja-JP" sz="2000" kern="1200" dirty="0">
                        <a:solidFill>
                          <a:schemeClr val="tx1"/>
                        </a:solidFill>
                        <a:effectLst/>
                        <a:latin typeface="+mn-lt"/>
                        <a:ea typeface="+mn-ea"/>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14189813"/>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9/13(</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 </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D9D9"/>
                    </a:solidFill>
                  </a:tcPr>
                </a:tc>
                <a:tc>
                  <a:txBody>
                    <a:bodyPr/>
                    <a:lstStyle/>
                    <a:p>
                      <a:pPr marL="0" marR="0" fontAlgn="t">
                        <a:spcBef>
                          <a:spcPts val="0"/>
                        </a:spcBef>
                        <a:spcAft>
                          <a:spcPts val="0"/>
                        </a:spcAft>
                      </a:pPr>
                      <a:r>
                        <a:rPr lang="en-US" altLang="ja-JP" sz="2000" kern="1200" dirty="0">
                          <a:solidFill>
                            <a:srgbClr val="0078D7"/>
                          </a:solidFill>
                          <a:effectLst/>
                          <a:latin typeface="Segoe UI Semilight 本文"/>
                          <a:ea typeface="Meiryo UI"/>
                          <a:cs typeface="+mn-cs"/>
                        </a:rPr>
                        <a:t>IP </a:t>
                      </a:r>
                      <a:r>
                        <a:rPr lang="ja-JP" altLang="en-US" sz="2000" kern="1200" dirty="0">
                          <a:solidFill>
                            <a:srgbClr val="0078D7"/>
                          </a:solidFill>
                          <a:effectLst/>
                          <a:latin typeface="Segoe UI Semilight 本文"/>
                          <a:ea typeface="Meiryo UI"/>
                          <a:cs typeface="+mn-cs"/>
                        </a:rPr>
                        <a:t>ベースのアクセス制御からの脱却してよりセキュアな環境を構築しよう</a:t>
                      </a:r>
                      <a:br>
                        <a:rPr lang="ja-JP" altLang="en-US" sz="2000" kern="1200" dirty="0">
                          <a:solidFill>
                            <a:srgbClr val="0078D7"/>
                          </a:solidFill>
                          <a:effectLst/>
                          <a:latin typeface="Segoe UI Semilight 本文"/>
                          <a:ea typeface="Meiryo UI"/>
                          <a:cs typeface="+mn-cs"/>
                        </a:rPr>
                      </a:br>
                      <a:r>
                        <a:rPr lang="en-US" altLang="ja-JP" sz="1765" b="0" i="0" u="none" strike="noStrike" kern="1200" dirty="0">
                          <a:solidFill>
                            <a:schemeClr val="tx1"/>
                          </a:solidFill>
                          <a:effectLst/>
                          <a:latin typeface="+mn-lt"/>
                          <a:ea typeface="+mn-ea"/>
                          <a:cs typeface="+mn-cs"/>
                        </a:rPr>
                        <a:t>Implement zero trust security using device based conditional</a:t>
                      </a:r>
                      <a:endParaRPr lang="en-US" sz="2000" dirty="0">
                        <a:effectLst/>
                        <a:latin typeface="+mn-lt"/>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D9D9"/>
                    </a:solidFill>
                  </a:tcPr>
                </a:tc>
                <a:extLst>
                  <a:ext uri="{0D108BD9-81ED-4DB2-BD59-A6C34878D82A}">
                    <a16:rowId xmlns:a16="http://schemas.microsoft.com/office/drawing/2014/main" val="3176666232"/>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9/27(</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0" marR="0" fontAlgn="t">
                        <a:spcBef>
                          <a:spcPts val="0"/>
                        </a:spcBef>
                        <a:spcAft>
                          <a:spcPts val="0"/>
                        </a:spcAft>
                      </a:pPr>
                      <a:r>
                        <a:rPr lang="ja-JP" sz="2000" dirty="0">
                          <a:solidFill>
                            <a:srgbClr val="0078D7"/>
                          </a:solidFill>
                          <a:effectLst/>
                          <a:latin typeface="Segoe UI Semilight 本文"/>
                          <a:ea typeface="Meiryo UI"/>
                        </a:rPr>
                        <a:t>Office365</a:t>
                      </a:r>
                      <a:r>
                        <a:rPr lang="en-US" sz="2000" dirty="0">
                          <a:solidFill>
                            <a:srgbClr val="0078D7"/>
                          </a:solidFill>
                          <a:effectLst/>
                          <a:latin typeface="Segoe UI Semilight 本文"/>
                          <a:ea typeface="Meiryo UI"/>
                        </a:rPr>
                        <a:t> </a:t>
                      </a:r>
                      <a:r>
                        <a:rPr lang="ja-JP" sz="2000" dirty="0">
                          <a:solidFill>
                            <a:srgbClr val="0078D7"/>
                          </a:solidFill>
                          <a:effectLst/>
                          <a:latin typeface="Segoe UI Semilight 本文"/>
                          <a:ea typeface="Meiryo UI"/>
                        </a:rPr>
                        <a:t>および</a:t>
                      </a:r>
                      <a:r>
                        <a:rPr lang="en-US" sz="2000" dirty="0">
                          <a:solidFill>
                            <a:srgbClr val="0078D7"/>
                          </a:solidFill>
                          <a:effectLst/>
                          <a:latin typeface="Segoe UI Semilight 本文"/>
                          <a:ea typeface="Meiryo UI"/>
                        </a:rPr>
                        <a:t> Azure AD </a:t>
                      </a:r>
                      <a:r>
                        <a:rPr lang="ja-JP" sz="2000" dirty="0">
                          <a:solidFill>
                            <a:srgbClr val="0078D7"/>
                          </a:solidFill>
                          <a:effectLst/>
                          <a:latin typeface="Segoe UI Semilight 本文"/>
                          <a:ea typeface="Meiryo UI"/>
                        </a:rPr>
                        <a:t>管理者が必ずやってお</a:t>
                      </a:r>
                      <a:r>
                        <a:rPr lang="ja-JP" altLang="en-US" sz="2000" dirty="0">
                          <a:solidFill>
                            <a:srgbClr val="0078D7"/>
                          </a:solidFill>
                          <a:effectLst/>
                          <a:latin typeface="Segoe UI Semilight 本文"/>
                          <a:ea typeface="Meiryo UI"/>
                        </a:rPr>
                        <a:t>くべき</a:t>
                      </a:r>
                      <a:r>
                        <a:rPr lang="ja-JP" sz="2000" dirty="0">
                          <a:solidFill>
                            <a:srgbClr val="0078D7"/>
                          </a:solidFill>
                          <a:effectLst/>
                          <a:latin typeface="Segoe UI Semilight 本文"/>
                          <a:ea typeface="Meiryo UI"/>
                        </a:rPr>
                        <a:t>セキュリティ対策</a:t>
                      </a:r>
                    </a:p>
                    <a:p>
                      <a:pPr marL="0" marR="0" fontAlgn="t">
                        <a:spcBef>
                          <a:spcPts val="0"/>
                        </a:spcBef>
                        <a:spcAft>
                          <a:spcPts val="0"/>
                        </a:spcAft>
                      </a:pPr>
                      <a:r>
                        <a:rPr lang="en-US" sz="2000" dirty="0">
                          <a:effectLst/>
                          <a:latin typeface="Segoe UI Semilight 本文"/>
                          <a:ea typeface="+mn-ea"/>
                        </a:rPr>
                        <a:t>Key things O365 administrators must do for securing corporate identity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59193723"/>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10/11(</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金</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kern="1200" dirty="0">
                          <a:solidFill>
                            <a:srgbClr val="0078D7"/>
                          </a:solidFill>
                          <a:effectLst/>
                          <a:latin typeface="Segoe UI Semilight 本文"/>
                          <a:ea typeface="Meiryo UI"/>
                          <a:cs typeface="+mn-cs"/>
                        </a:rPr>
                        <a:t>Azure AD </a:t>
                      </a:r>
                      <a:r>
                        <a:rPr lang="ja-JP" altLang="en-US" sz="2000" kern="1200" dirty="0">
                          <a:solidFill>
                            <a:srgbClr val="0078D7"/>
                          </a:solidFill>
                          <a:effectLst/>
                          <a:latin typeface="Segoe UI Semilight 本文"/>
                          <a:ea typeface="Meiryo UI"/>
                          <a:cs typeface="+mn-cs"/>
                        </a:rPr>
                        <a:t>の </a:t>
                      </a:r>
                      <a:r>
                        <a:rPr lang="en-US" altLang="ja-JP" sz="2000" kern="1200" dirty="0">
                          <a:solidFill>
                            <a:srgbClr val="0078D7"/>
                          </a:solidFill>
                          <a:effectLst/>
                          <a:latin typeface="Segoe UI Semilight 本文"/>
                          <a:ea typeface="Meiryo UI"/>
                          <a:cs typeface="+mn-cs"/>
                        </a:rPr>
                        <a:t>SaaS </a:t>
                      </a:r>
                      <a:r>
                        <a:rPr lang="ja-JP" altLang="en-US" sz="2000" kern="1200" dirty="0">
                          <a:solidFill>
                            <a:srgbClr val="0078D7"/>
                          </a:solidFill>
                          <a:effectLst/>
                          <a:latin typeface="Segoe UI Semilight 本文"/>
                          <a:ea typeface="Meiryo UI"/>
                          <a:cs typeface="+mn-cs"/>
                        </a:rPr>
                        <a:t>アプリケーション認証への活用</a:t>
                      </a:r>
                      <a:br>
                        <a:rPr lang="ja-JP" altLang="en-US" sz="2000" dirty="0"/>
                      </a:br>
                      <a:r>
                        <a:rPr lang="en-US" altLang="ja-JP" sz="1765" b="0" i="0" u="none" strike="noStrike" kern="1200" dirty="0">
                          <a:solidFill>
                            <a:schemeClr val="tx1"/>
                          </a:solidFill>
                          <a:effectLst/>
                          <a:latin typeface="+mn-lt"/>
                          <a:ea typeface="+mn-ea"/>
                          <a:cs typeface="+mn-cs"/>
                        </a:rPr>
                        <a:t>Utilize Azure AD for 3rp Party app authentication</a:t>
                      </a:r>
                      <a:endParaRPr lang="en-US" sz="2000" dirty="0">
                        <a:effectLst/>
                        <a:latin typeface="Segoe UI Semilight 本文"/>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3890136285"/>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10/25(</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kern="1200" dirty="0">
                          <a:solidFill>
                            <a:srgbClr val="0078D7"/>
                          </a:solidFill>
                          <a:effectLst/>
                          <a:latin typeface="Segoe UI Semilight 本文"/>
                          <a:ea typeface="Meiryo UI"/>
                          <a:cs typeface="+mn-cs"/>
                        </a:rPr>
                        <a:t>Azure AD </a:t>
                      </a:r>
                      <a:r>
                        <a:rPr lang="ja-JP" altLang="ja-JP" sz="2000" kern="1200" dirty="0">
                          <a:solidFill>
                            <a:srgbClr val="0078D7"/>
                          </a:solidFill>
                          <a:effectLst/>
                          <a:latin typeface="Segoe UI Semilight 本文"/>
                          <a:ea typeface="Meiryo UI"/>
                          <a:cs typeface="+mn-cs"/>
                        </a:rPr>
                        <a:t>で実現するスムーズな外部パートナー協業</a:t>
                      </a:r>
                    </a:p>
                    <a:p>
                      <a:pPr marL="0" marR="0" fontAlgn="t">
                        <a:spcBef>
                          <a:spcPts val="0"/>
                        </a:spcBef>
                        <a:spcAft>
                          <a:spcPts val="0"/>
                        </a:spcAft>
                      </a:pPr>
                      <a:r>
                        <a:rPr lang="en-US" altLang="ja-JP" sz="2000" dirty="0">
                          <a:effectLst/>
                          <a:latin typeface="Segoe UI Semilight 本文"/>
                          <a:ea typeface="+mn-ea"/>
                        </a:rPr>
                        <a:t>Accelerate partner collaboration through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1306808934"/>
                  </a:ext>
                </a:extLst>
              </a:tr>
            </a:tbl>
          </a:graphicData>
        </a:graphic>
      </p:graphicFrame>
      <p:sp>
        <p:nvSpPr>
          <p:cNvPr id="2" name="Text Placeholder 1">
            <a:extLst>
              <a:ext uri="{FF2B5EF4-FFF2-40B4-BE49-F238E27FC236}">
                <a16:creationId xmlns:a16="http://schemas.microsoft.com/office/drawing/2014/main" id="{1E291EB3-E4CE-4070-ADBD-F35D769CF86F}"/>
              </a:ext>
            </a:extLst>
          </p:cNvPr>
          <p:cNvSpPr>
            <a:spLocks noGrp="1"/>
          </p:cNvSpPr>
          <p:nvPr>
            <p:ph type="body" sz="quarter" idx="11"/>
          </p:nvPr>
        </p:nvSpPr>
        <p:spPr/>
        <p:txBody>
          <a:bodyPr/>
          <a:lstStyle/>
          <a:p>
            <a:r>
              <a:rPr lang="ja-JP" altLang="en-US" dirty="0"/>
              <a:t>今後の</a:t>
            </a:r>
            <a:r>
              <a:rPr lang="en-US" altLang="ja-JP" dirty="0"/>
              <a:t>Webinar</a:t>
            </a:r>
            <a:r>
              <a:rPr lang="ja-JP" altLang="en-US" dirty="0"/>
              <a:t>予定</a:t>
            </a:r>
            <a:endParaRPr lang="en-US" dirty="0"/>
          </a:p>
        </p:txBody>
      </p:sp>
      <p:sp>
        <p:nvSpPr>
          <p:cNvPr id="3" name="Rectangle 2">
            <a:extLst>
              <a:ext uri="{FF2B5EF4-FFF2-40B4-BE49-F238E27FC236}">
                <a16:creationId xmlns:a16="http://schemas.microsoft.com/office/drawing/2014/main" id="{01271C5B-7ED2-4731-B7CE-7111FB469D54}"/>
              </a:ext>
            </a:extLst>
          </p:cNvPr>
          <p:cNvSpPr/>
          <p:nvPr/>
        </p:nvSpPr>
        <p:spPr>
          <a:xfrm>
            <a:off x="509676" y="1201958"/>
            <a:ext cx="9693295" cy="830997"/>
          </a:xfrm>
          <a:prstGeom prst="rect">
            <a:avLst/>
          </a:prstGeom>
        </p:spPr>
        <p:txBody>
          <a:bodyPr wrap="none">
            <a:spAutoFit/>
          </a:bodyPr>
          <a:lstStyle/>
          <a:p>
            <a:pPr lvl="0">
              <a:defRPr/>
            </a:pPr>
            <a:r>
              <a:rPr lang="en-US" altLang="ja-JP" sz="4800" dirty="0">
                <a:solidFill>
                  <a:srgbClr val="0078D7"/>
                </a:solidFill>
                <a:latin typeface="Meiryo UI" panose="020B0604030504040204" pitchFamily="50" charset="-128"/>
                <a:ea typeface="Meiryo UI" panose="020B0604030504040204" pitchFamily="50" charset="-128"/>
              </a:rPr>
              <a:t>http://aka.ms/AzureAdWebinar</a:t>
            </a:r>
          </a:p>
        </p:txBody>
      </p:sp>
    </p:spTree>
    <p:extLst>
      <p:ext uri="{BB962C8B-B14F-4D97-AF65-F5344CB8AC3E}">
        <p14:creationId xmlns:p14="http://schemas.microsoft.com/office/powerpoint/2010/main" val="3549186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9A1EA-3D38-4410-97CF-E6283A6DC288}"/>
              </a:ext>
            </a:extLst>
          </p:cNvPr>
          <p:cNvSpPr>
            <a:spLocks noGrp="1"/>
          </p:cNvSpPr>
          <p:nvPr>
            <p:ph type="body" sz="quarter" idx="11"/>
          </p:nvPr>
        </p:nvSpPr>
        <p:spPr>
          <a:xfrm>
            <a:off x="268603" y="130977"/>
            <a:ext cx="11653522" cy="794064"/>
          </a:xfrm>
        </p:spPr>
        <p:txBody>
          <a:bodyPr/>
          <a:lstStyle/>
          <a:p>
            <a:r>
              <a:rPr lang="en-US" altLang="ja-JP" dirty="0">
                <a:solidFill>
                  <a:prstClr val="white"/>
                </a:solidFill>
                <a:latin typeface="Segoe UI" panose="020B0502040204020203" pitchFamily="34" charset="0"/>
                <a:ea typeface="Segoe UI" panose="020B0502040204020203" pitchFamily="34" charset="0"/>
                <a:cs typeface="Segoe UI" panose="020B0502040204020203" pitchFamily="34" charset="0"/>
              </a:rPr>
              <a:t>ID-BASED SECURITY Initiative </a:t>
            </a:r>
            <a:r>
              <a:rPr lang="ja-JP" altLang="en-US" dirty="0">
                <a:solidFill>
                  <a:prstClr val="white"/>
                </a:solidFill>
                <a:latin typeface="Segoe UI" panose="020B0502040204020203" pitchFamily="34" charset="0"/>
                <a:ea typeface="Segoe UI" panose="020B0502040204020203" pitchFamily="34" charset="0"/>
                <a:cs typeface="Segoe UI" panose="020B0502040204020203" pitchFamily="34" charset="0"/>
              </a:rPr>
              <a:t>のご紹介</a:t>
            </a:r>
            <a:endParaRPr lang="en-US" altLang="ja-JP"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pic>
        <p:nvPicPr>
          <p:cNvPr id="4" name="図 3">
            <a:extLst>
              <a:ext uri="{FF2B5EF4-FFF2-40B4-BE49-F238E27FC236}">
                <a16:creationId xmlns:a16="http://schemas.microsoft.com/office/drawing/2014/main" id="{8CC88CFE-0811-435E-B2DC-387669135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39" y="1345268"/>
            <a:ext cx="10362937" cy="1946976"/>
          </a:xfrm>
          <a:prstGeom prst="rect">
            <a:avLst/>
          </a:prstGeom>
        </p:spPr>
      </p:pic>
      <p:sp>
        <p:nvSpPr>
          <p:cNvPr id="10" name="テキスト ボックス 9">
            <a:extLst>
              <a:ext uri="{FF2B5EF4-FFF2-40B4-BE49-F238E27FC236}">
                <a16:creationId xmlns:a16="http://schemas.microsoft.com/office/drawing/2014/main" id="{0990FFCD-8C77-40DA-83DE-0BA9E909E29C}"/>
              </a:ext>
            </a:extLst>
          </p:cNvPr>
          <p:cNvSpPr txBox="1"/>
          <p:nvPr/>
        </p:nvSpPr>
        <p:spPr>
          <a:xfrm>
            <a:off x="347109" y="3429000"/>
            <a:ext cx="11552349" cy="2797689"/>
          </a:xfrm>
          <a:prstGeom prst="rect">
            <a:avLst/>
          </a:prstGeom>
          <a:noFill/>
        </p:spPr>
        <p:txBody>
          <a:bodyPr wrap="square" lIns="182880" tIns="146304" rIns="182880" bIns="146304" rtlCol="0">
            <a:spAutoFit/>
          </a:bodyPr>
          <a:lstStyle/>
          <a:p>
            <a:pPr marL="514350" indent="-514350">
              <a:lnSpc>
                <a:spcPct val="90000"/>
              </a:lnSpc>
              <a:spcAft>
                <a:spcPts val="600"/>
              </a:spcAft>
              <a:buFont typeface="Arial" panose="020B0604020202020204" pitchFamily="34" charset="0"/>
              <a:buChar char="•"/>
            </a:pPr>
            <a:r>
              <a:rPr kumimoji="1" lang="en-US" altLang="ja-JP" sz="2800" dirty="0">
                <a:ea typeface="Meiryo UI" panose="020B0604030504040204" pitchFamily="50" charset="-128"/>
              </a:rPr>
              <a:t>ID-BASED Security Initiative</a:t>
            </a:r>
            <a:br>
              <a:rPr kumimoji="1" lang="en-US" altLang="ja-JP" sz="2800" dirty="0">
                <a:ea typeface="Meiryo UI" panose="020B0604030504040204" pitchFamily="50" charset="-128"/>
              </a:rPr>
            </a:br>
            <a:r>
              <a:rPr kumimoji="1" lang="en-US" altLang="ja-JP" sz="2800" dirty="0">
                <a:ea typeface="Meiryo UI" panose="020B0604030504040204" pitchFamily="50" charset="-128"/>
                <a:hlinkClick r:id="rId4">
                  <a:extLst>
                    <a:ext uri="{A12FA001-AC4F-418D-AE19-62706E023703}">
                      <ahyp:hlinkClr xmlns:ahyp="http://schemas.microsoft.com/office/drawing/2018/hyperlinkcolor" val="tx"/>
                    </a:ext>
                  </a:extLst>
                </a:hlinkClick>
              </a:rPr>
              <a:t>https://id-bsi.connpass.com/</a:t>
            </a:r>
            <a:endParaRPr kumimoji="1" lang="en-US" altLang="ja-JP" sz="2800" dirty="0">
              <a:ea typeface="Meiryo UI" panose="020B0604030504040204" pitchFamily="50" charset="-128"/>
            </a:endParaRPr>
          </a:p>
          <a:p>
            <a:pPr marL="514350" indent="-514350">
              <a:lnSpc>
                <a:spcPct val="90000"/>
              </a:lnSpc>
              <a:spcAft>
                <a:spcPts val="600"/>
              </a:spcAft>
              <a:buFont typeface="Arial" panose="020B0604020202020204" pitchFamily="34" charset="0"/>
              <a:buChar char="•"/>
            </a:pPr>
            <a:endParaRPr kumimoji="1" lang="en-US" altLang="ja-JP" sz="2800" dirty="0">
              <a:ea typeface="Meiryo UI" panose="020B0604030504040204" pitchFamily="50" charset="-128"/>
            </a:endParaRPr>
          </a:p>
          <a:p>
            <a:pPr marL="514350" indent="-514350">
              <a:lnSpc>
                <a:spcPct val="90000"/>
              </a:lnSpc>
              <a:spcAft>
                <a:spcPts val="600"/>
              </a:spcAft>
              <a:buFont typeface="Arial" panose="020B0604020202020204" pitchFamily="34" charset="0"/>
              <a:buChar char="•"/>
            </a:pPr>
            <a:r>
              <a:rPr kumimoji="1" lang="ja-JP" altLang="en-US" sz="2800" dirty="0">
                <a:ea typeface="Meiryo UI" panose="020B0604030504040204" pitchFamily="50" charset="-128"/>
              </a:rPr>
              <a:t>次回 </a:t>
            </a:r>
            <a:r>
              <a:rPr kumimoji="1" lang="en-US" altLang="ja-JP" sz="2800" dirty="0">
                <a:ea typeface="Meiryo UI" panose="020B0604030504040204" pitchFamily="50" charset="-128"/>
              </a:rPr>
              <a:t>Meeting </a:t>
            </a:r>
            <a:r>
              <a:rPr kumimoji="1" lang="ja-JP" altLang="en-US" sz="2800">
                <a:ea typeface="Meiryo UI" panose="020B0604030504040204" pitchFamily="50" charset="-128"/>
              </a:rPr>
              <a:t>のご案内</a:t>
            </a:r>
            <a:br>
              <a:rPr kumimoji="1" lang="en-US" altLang="ja-JP" sz="2800" dirty="0">
                <a:ea typeface="Meiryo UI" panose="020B0604030504040204" pitchFamily="50" charset="-128"/>
              </a:rPr>
            </a:br>
            <a:r>
              <a:rPr kumimoji="1" lang="en-US" altLang="ja-JP" sz="2800" dirty="0">
                <a:ea typeface="Meiryo UI" panose="020B0604030504040204" pitchFamily="50" charset="-128"/>
              </a:rPr>
              <a:t>https://id-bsi.connpass.com/event/87081/</a:t>
            </a:r>
          </a:p>
          <a:p>
            <a:pPr marL="342900" indent="-342900">
              <a:lnSpc>
                <a:spcPct val="90000"/>
              </a:lnSpc>
              <a:spcAft>
                <a:spcPts val="600"/>
              </a:spcAft>
              <a:buFont typeface="Arial" panose="020B0604020202020204" pitchFamily="34" charset="0"/>
              <a:buChar char="•"/>
            </a:pPr>
            <a:endParaRPr kumimoji="1" lang="ja-JP" altLang="en-US" sz="2400" dirty="0">
              <a:gradFill>
                <a:gsLst>
                  <a:gs pos="2917">
                    <a:schemeClr val="tx1"/>
                  </a:gs>
                  <a:gs pos="30000">
                    <a:schemeClr val="tx1"/>
                  </a:gs>
                </a:gsLst>
                <a:lin ang="5400000" scaled="0"/>
              </a:gradFill>
              <a:ea typeface="Meiryo UI" panose="020B0604030504040204" pitchFamily="50" charset="-128"/>
            </a:endParaRPr>
          </a:p>
        </p:txBody>
      </p:sp>
    </p:spTree>
    <p:extLst>
      <p:ext uri="{BB962C8B-B14F-4D97-AF65-F5344CB8AC3E}">
        <p14:creationId xmlns:p14="http://schemas.microsoft.com/office/powerpoint/2010/main" val="3388535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2413252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4E3EB0DC-ED5E-4F60-84B0-B527A34F24BB}"/>
              </a:ext>
            </a:extLst>
          </p:cNvPr>
          <p:cNvSpPr>
            <a:spLocks noGrp="1"/>
          </p:cNvSpPr>
          <p:nvPr>
            <p:ph type="body" sz="quarter" idx="10"/>
          </p:nvPr>
        </p:nvSpPr>
        <p:spPr>
          <a:xfrm>
            <a:off x="269238" y="1189177"/>
            <a:ext cx="11653522" cy="1391407"/>
          </a:xfrm>
        </p:spPr>
        <p:txBody>
          <a:bodyPr/>
          <a:lstStyle/>
          <a:p>
            <a:r>
              <a:rPr lang="ja-JP" altLang="en-US" dirty="0"/>
              <a:t>多重防御が重要です</a:t>
            </a:r>
            <a:endParaRPr lang="en-US" altLang="ja-JP" dirty="0"/>
          </a:p>
          <a:p>
            <a:r>
              <a:rPr lang="ja-JP" altLang="en-US" dirty="0"/>
              <a:t>最低限、特権アカウントを守ることがとても重要です</a:t>
            </a:r>
            <a:endParaRPr lang="en-US" dirty="0"/>
          </a:p>
        </p:txBody>
      </p:sp>
      <p:sp>
        <p:nvSpPr>
          <p:cNvPr id="118" name="Text Placeholder 117">
            <a:extLst>
              <a:ext uri="{FF2B5EF4-FFF2-40B4-BE49-F238E27FC236}">
                <a16:creationId xmlns:a16="http://schemas.microsoft.com/office/drawing/2014/main" id="{149FA847-9538-4BAF-8670-2FECDAD14F3A}"/>
              </a:ext>
            </a:extLst>
          </p:cNvPr>
          <p:cNvSpPr>
            <a:spLocks noGrp="1"/>
          </p:cNvSpPr>
          <p:nvPr>
            <p:ph type="body" sz="quarter" idx="11"/>
          </p:nvPr>
        </p:nvSpPr>
        <p:spPr>
          <a:xfrm>
            <a:off x="268603" y="130977"/>
            <a:ext cx="11653522" cy="794064"/>
          </a:xfrm>
        </p:spPr>
        <p:txBody>
          <a:bodyPr/>
          <a:lstStyle/>
          <a:p>
            <a:r>
              <a:rPr lang="ja-JP" altLang="en-US" dirty="0"/>
              <a:t>攻撃者はデータを盗むために特権アカウントをとる</a:t>
            </a:r>
            <a:endParaRPr lang="en-US" dirty="0"/>
          </a:p>
        </p:txBody>
      </p:sp>
      <p:sp>
        <p:nvSpPr>
          <p:cNvPr id="6" name="Rectangle 4">
            <a:extLst>
              <a:ext uri="{FF2B5EF4-FFF2-40B4-BE49-F238E27FC236}">
                <a16:creationId xmlns:a16="http://schemas.microsoft.com/office/drawing/2014/main" id="{9C5C9826-664F-4CD8-83AF-29A862BB4C7C}"/>
              </a:ext>
            </a:extLst>
          </p:cNvPr>
          <p:cNvSpPr/>
          <p:nvPr/>
        </p:nvSpPr>
        <p:spPr>
          <a:xfrm>
            <a:off x="46755" y="3597370"/>
            <a:ext cx="12098490" cy="1787038"/>
          </a:xfrm>
          <a:prstGeom prst="rect">
            <a:avLst/>
          </a:prstGeom>
          <a:solidFill>
            <a:srgbClr val="003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ja-JP" altLang="en-US" sz="1765"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endParaRPr>
          </a:p>
        </p:txBody>
      </p:sp>
      <p:sp>
        <p:nvSpPr>
          <p:cNvPr id="14" name="Arc 88">
            <a:extLst>
              <a:ext uri="{FF2B5EF4-FFF2-40B4-BE49-F238E27FC236}">
                <a16:creationId xmlns:a16="http://schemas.microsoft.com/office/drawing/2014/main" id="{CE319AD7-BD72-420F-80BB-A6DC03E72E4B}"/>
              </a:ext>
            </a:extLst>
          </p:cNvPr>
          <p:cNvSpPr/>
          <p:nvPr/>
        </p:nvSpPr>
        <p:spPr>
          <a:xfrm rot="16026416" flipV="1">
            <a:off x="1921171" y="3485179"/>
            <a:ext cx="1136652" cy="2637220"/>
          </a:xfrm>
          <a:prstGeom prst="arc">
            <a:avLst>
              <a:gd name="adj1" fmla="val 17038315"/>
              <a:gd name="adj2" fmla="val 21592472"/>
            </a:avLst>
          </a:prstGeom>
          <a:noFill/>
          <a:ln w="6350" cap="flat" cmpd="sng" algn="ctr">
            <a:solidFill>
              <a:srgbClr val="FFFFFF"/>
            </a:solidFill>
            <a:prstDash val="sysDash"/>
            <a:miter lim="800000"/>
            <a:headEnd type="stealth" w="med" len="med"/>
            <a:tailEnd type="none" w="med" len="med"/>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UI" panose="020B0604030504040204" pitchFamily="34" charset="-128"/>
              <a:ea typeface="Meiryo UI" panose="020B0604030504040204" pitchFamily="34" charset="-128"/>
            </a:endParaRPr>
          </a:p>
        </p:txBody>
      </p:sp>
      <p:cxnSp>
        <p:nvCxnSpPr>
          <p:cNvPr id="15" name="Straight Arrow Connector 90">
            <a:extLst>
              <a:ext uri="{FF2B5EF4-FFF2-40B4-BE49-F238E27FC236}">
                <a16:creationId xmlns:a16="http://schemas.microsoft.com/office/drawing/2014/main" id="{1E1C11B7-A3D8-40E2-8D32-53D3F20A924B}"/>
              </a:ext>
            </a:extLst>
          </p:cNvPr>
          <p:cNvCxnSpPr>
            <a:cxnSpLocks/>
          </p:cNvCxnSpPr>
          <p:nvPr/>
        </p:nvCxnSpPr>
        <p:spPr>
          <a:xfrm>
            <a:off x="3133909" y="4996290"/>
            <a:ext cx="378440" cy="2526"/>
          </a:xfrm>
          <a:prstGeom prst="straightConnector1">
            <a:avLst/>
          </a:prstGeom>
          <a:noFill/>
          <a:ln w="6350" cap="flat" cmpd="sng" algn="ctr">
            <a:solidFill>
              <a:srgbClr val="FFFFFF"/>
            </a:solidFill>
            <a:prstDash val="sysDash"/>
            <a:miter lim="800000"/>
            <a:tailEnd type="stealth"/>
          </a:ln>
          <a:effectLst/>
        </p:spPr>
      </p:cxnSp>
      <p:cxnSp>
        <p:nvCxnSpPr>
          <p:cNvPr id="16" name="Straight Arrow Connector 92">
            <a:extLst>
              <a:ext uri="{FF2B5EF4-FFF2-40B4-BE49-F238E27FC236}">
                <a16:creationId xmlns:a16="http://schemas.microsoft.com/office/drawing/2014/main" id="{F4D2B506-1D4A-4728-AB2D-A174CD05E0D1}"/>
              </a:ext>
            </a:extLst>
          </p:cNvPr>
          <p:cNvCxnSpPr/>
          <p:nvPr/>
        </p:nvCxnSpPr>
        <p:spPr>
          <a:xfrm>
            <a:off x="4051537" y="4998816"/>
            <a:ext cx="603333" cy="0"/>
          </a:xfrm>
          <a:prstGeom prst="straightConnector1">
            <a:avLst/>
          </a:prstGeom>
          <a:noFill/>
          <a:ln w="6350" cap="flat" cmpd="sng" algn="ctr">
            <a:solidFill>
              <a:srgbClr val="FFFFFF"/>
            </a:solidFill>
            <a:prstDash val="sysDash"/>
            <a:miter lim="800000"/>
            <a:tailEnd type="stealth"/>
          </a:ln>
          <a:effectLst/>
        </p:spPr>
      </p:cxnSp>
      <p:cxnSp>
        <p:nvCxnSpPr>
          <p:cNvPr id="17" name="Straight Arrow Connector 94">
            <a:extLst>
              <a:ext uri="{FF2B5EF4-FFF2-40B4-BE49-F238E27FC236}">
                <a16:creationId xmlns:a16="http://schemas.microsoft.com/office/drawing/2014/main" id="{9555A625-A7B1-4414-94A3-FA01ABAFF587}"/>
              </a:ext>
            </a:extLst>
          </p:cNvPr>
          <p:cNvCxnSpPr/>
          <p:nvPr/>
        </p:nvCxnSpPr>
        <p:spPr>
          <a:xfrm>
            <a:off x="5121394" y="4998816"/>
            <a:ext cx="603333" cy="0"/>
          </a:xfrm>
          <a:prstGeom prst="straightConnector1">
            <a:avLst/>
          </a:prstGeom>
          <a:noFill/>
          <a:ln w="6350" cap="flat" cmpd="sng" algn="ctr">
            <a:solidFill>
              <a:srgbClr val="FFFFFF"/>
            </a:solidFill>
            <a:prstDash val="sysDash"/>
            <a:miter lim="800000"/>
            <a:tailEnd type="stealth"/>
          </a:ln>
          <a:effectLst/>
        </p:spPr>
      </p:cxnSp>
      <p:cxnSp>
        <p:nvCxnSpPr>
          <p:cNvPr id="18" name="Straight Arrow Connector 95">
            <a:extLst>
              <a:ext uri="{FF2B5EF4-FFF2-40B4-BE49-F238E27FC236}">
                <a16:creationId xmlns:a16="http://schemas.microsoft.com/office/drawing/2014/main" id="{B34B69D3-4178-4F1D-84F8-A0B4AA152F13}"/>
              </a:ext>
            </a:extLst>
          </p:cNvPr>
          <p:cNvCxnSpPr/>
          <p:nvPr/>
        </p:nvCxnSpPr>
        <p:spPr>
          <a:xfrm>
            <a:off x="7225446" y="4998816"/>
            <a:ext cx="603333" cy="0"/>
          </a:xfrm>
          <a:prstGeom prst="straightConnector1">
            <a:avLst/>
          </a:prstGeom>
          <a:noFill/>
          <a:ln w="6350" cap="flat" cmpd="sng" algn="ctr">
            <a:solidFill>
              <a:srgbClr val="FFFFFF"/>
            </a:solidFill>
            <a:prstDash val="sysDash"/>
            <a:miter lim="800000"/>
            <a:tailEnd type="stealth"/>
          </a:ln>
          <a:effectLst/>
        </p:spPr>
      </p:cxnSp>
      <p:cxnSp>
        <p:nvCxnSpPr>
          <p:cNvPr id="19" name="Straight Arrow Connector 96">
            <a:extLst>
              <a:ext uri="{FF2B5EF4-FFF2-40B4-BE49-F238E27FC236}">
                <a16:creationId xmlns:a16="http://schemas.microsoft.com/office/drawing/2014/main" id="{EEF7511F-2EC4-4D6B-ADAC-929EF4E85C00}"/>
              </a:ext>
            </a:extLst>
          </p:cNvPr>
          <p:cNvCxnSpPr/>
          <p:nvPr/>
        </p:nvCxnSpPr>
        <p:spPr>
          <a:xfrm>
            <a:off x="8257333" y="4998816"/>
            <a:ext cx="603333" cy="0"/>
          </a:xfrm>
          <a:prstGeom prst="straightConnector1">
            <a:avLst/>
          </a:prstGeom>
          <a:noFill/>
          <a:ln w="6350" cap="flat" cmpd="sng" algn="ctr">
            <a:solidFill>
              <a:srgbClr val="FFFFFF"/>
            </a:solidFill>
            <a:prstDash val="sysDash"/>
            <a:miter lim="800000"/>
            <a:tailEnd type="stealth"/>
          </a:ln>
          <a:effectLst/>
        </p:spPr>
      </p:cxnSp>
      <p:cxnSp>
        <p:nvCxnSpPr>
          <p:cNvPr id="20" name="Straight Arrow Connector 97">
            <a:extLst>
              <a:ext uri="{FF2B5EF4-FFF2-40B4-BE49-F238E27FC236}">
                <a16:creationId xmlns:a16="http://schemas.microsoft.com/office/drawing/2014/main" id="{243B4370-D578-4875-B949-B4DE69EACA3B}"/>
              </a:ext>
            </a:extLst>
          </p:cNvPr>
          <p:cNvCxnSpPr/>
          <p:nvPr/>
        </p:nvCxnSpPr>
        <p:spPr>
          <a:xfrm>
            <a:off x="9339414" y="4996290"/>
            <a:ext cx="603333" cy="0"/>
          </a:xfrm>
          <a:prstGeom prst="straightConnector1">
            <a:avLst/>
          </a:prstGeom>
          <a:noFill/>
          <a:ln w="6350" cap="flat" cmpd="sng" algn="ctr">
            <a:solidFill>
              <a:srgbClr val="FFFFFF"/>
            </a:solidFill>
            <a:prstDash val="sysDash"/>
            <a:miter lim="800000"/>
            <a:tailEnd type="stealth"/>
          </a:ln>
          <a:effectLst/>
        </p:spPr>
      </p:cxnSp>
      <p:cxnSp>
        <p:nvCxnSpPr>
          <p:cNvPr id="21" name="Straight Arrow Connector 98">
            <a:extLst>
              <a:ext uri="{FF2B5EF4-FFF2-40B4-BE49-F238E27FC236}">
                <a16:creationId xmlns:a16="http://schemas.microsoft.com/office/drawing/2014/main" id="{4E22383C-78CA-4E76-B84C-9FC57481D2AA}"/>
              </a:ext>
            </a:extLst>
          </p:cNvPr>
          <p:cNvCxnSpPr/>
          <p:nvPr/>
        </p:nvCxnSpPr>
        <p:spPr>
          <a:xfrm>
            <a:off x="10524676" y="4998816"/>
            <a:ext cx="603333" cy="0"/>
          </a:xfrm>
          <a:prstGeom prst="straightConnector1">
            <a:avLst/>
          </a:prstGeom>
          <a:noFill/>
          <a:ln w="6350" cap="flat" cmpd="sng" algn="ctr">
            <a:solidFill>
              <a:srgbClr val="FFFFFF"/>
            </a:solidFill>
            <a:prstDash val="sysDash"/>
            <a:miter lim="800000"/>
            <a:tailEnd type="stealth"/>
          </a:ln>
          <a:effectLst/>
        </p:spPr>
      </p:cxnSp>
      <p:grpSp>
        <p:nvGrpSpPr>
          <p:cNvPr id="22" name="Group 94">
            <a:extLst>
              <a:ext uri="{FF2B5EF4-FFF2-40B4-BE49-F238E27FC236}">
                <a16:creationId xmlns:a16="http://schemas.microsoft.com/office/drawing/2014/main" id="{B46574AB-0207-453B-B142-DD9081A88632}"/>
              </a:ext>
            </a:extLst>
          </p:cNvPr>
          <p:cNvGrpSpPr/>
          <p:nvPr/>
        </p:nvGrpSpPr>
        <p:grpSpPr bwMode="black">
          <a:xfrm>
            <a:off x="1296699" y="4167252"/>
            <a:ext cx="348072" cy="196365"/>
            <a:chOff x="6494891" y="2572053"/>
            <a:chExt cx="1197506" cy="675750"/>
          </a:xfrm>
        </p:grpSpPr>
        <p:sp>
          <p:nvSpPr>
            <p:cNvPr id="23" name="Freeform 25">
              <a:extLst>
                <a:ext uri="{FF2B5EF4-FFF2-40B4-BE49-F238E27FC236}">
                  <a16:creationId xmlns:a16="http://schemas.microsoft.com/office/drawing/2014/main" id="{90746231-22D1-415C-8E60-27CC76D99DDE}"/>
                </a:ext>
              </a:extLst>
            </p:cNvPr>
            <p:cNvSpPr>
              <a:spLocks/>
            </p:cNvSpPr>
            <p:nvPr/>
          </p:nvSpPr>
          <p:spPr bwMode="black">
            <a:xfrm>
              <a:off x="6502037" y="2572053"/>
              <a:ext cx="1182561" cy="282155"/>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w="12700" cap="flat" cmpd="sng" algn="ctr">
              <a:noFill/>
              <a:prstDash val="solid"/>
              <a:miter lim="800000"/>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marL="0" marR="0" lvl="0" indent="0" algn="l" defTabSz="726099"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120" normalizeH="0" baseline="0" noProof="0" dirty="0">
                <a:ln>
                  <a:noFill/>
                </a:ln>
                <a:solidFill>
                  <a:srgbClr val="505050">
                    <a:lumMod val="50000"/>
                  </a:srgbClr>
                </a:solidFill>
                <a:effectLst/>
                <a:uLnTx/>
                <a:uFillTx/>
                <a:latin typeface="Meiryo UI" panose="020B0604030504040204" pitchFamily="34" charset="-128"/>
                <a:ea typeface="Meiryo UI" panose="020B0604030504040204" pitchFamily="34" charset="-128"/>
              </a:endParaRPr>
            </a:p>
          </p:txBody>
        </p:sp>
        <p:sp>
          <p:nvSpPr>
            <p:cNvPr id="24" name="Freeform 26">
              <a:extLst>
                <a:ext uri="{FF2B5EF4-FFF2-40B4-BE49-F238E27FC236}">
                  <a16:creationId xmlns:a16="http://schemas.microsoft.com/office/drawing/2014/main" id="{239FBDE3-EC31-4984-A460-2C608A62DC6E}"/>
                </a:ext>
              </a:extLst>
            </p:cNvPr>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w="12700" cap="flat" cmpd="sng" algn="ctr">
              <a:noFill/>
              <a:prstDash val="solid"/>
              <a:miter lim="800000"/>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marL="0" marR="0" lvl="0" indent="0" algn="l" defTabSz="726099"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120" normalizeH="0" baseline="0" noProof="0">
                <a:ln>
                  <a:noFill/>
                </a:ln>
                <a:solidFill>
                  <a:srgbClr val="505050">
                    <a:lumMod val="50000"/>
                  </a:srgbClr>
                </a:solidFill>
                <a:effectLst/>
                <a:uLnTx/>
                <a:uFillTx/>
                <a:latin typeface="Meiryo UI" panose="020B0604030504040204" pitchFamily="34" charset="-128"/>
                <a:ea typeface="Meiryo UI" panose="020B0604030504040204" pitchFamily="34" charset="-128"/>
              </a:endParaRPr>
            </a:p>
          </p:txBody>
        </p:sp>
        <p:sp>
          <p:nvSpPr>
            <p:cNvPr id="25" name="Freeform 27">
              <a:extLst>
                <a:ext uri="{FF2B5EF4-FFF2-40B4-BE49-F238E27FC236}">
                  <a16:creationId xmlns:a16="http://schemas.microsoft.com/office/drawing/2014/main" id="{003C028F-B26E-473C-943A-44555394AA99}"/>
                </a:ext>
              </a:extLst>
            </p:cNvPr>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w="12700" cap="flat" cmpd="sng" algn="ctr">
              <a:noFill/>
              <a:prstDash val="solid"/>
              <a:miter lim="800000"/>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marL="0" marR="0" lvl="0" indent="0" algn="l" defTabSz="726099"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120" normalizeH="0" baseline="0" noProof="0">
                <a:ln>
                  <a:noFill/>
                </a:ln>
                <a:solidFill>
                  <a:srgbClr val="505050">
                    <a:lumMod val="50000"/>
                  </a:srgbClr>
                </a:solidFill>
                <a:effectLst/>
                <a:uLnTx/>
                <a:uFillTx/>
                <a:latin typeface="Meiryo UI" panose="020B0604030504040204" pitchFamily="34" charset="-128"/>
                <a:ea typeface="Meiryo UI" panose="020B0604030504040204" pitchFamily="34" charset="-128"/>
              </a:endParaRPr>
            </a:p>
          </p:txBody>
        </p:sp>
        <p:sp>
          <p:nvSpPr>
            <p:cNvPr id="26" name="Freeform 28">
              <a:extLst>
                <a:ext uri="{FF2B5EF4-FFF2-40B4-BE49-F238E27FC236}">
                  <a16:creationId xmlns:a16="http://schemas.microsoft.com/office/drawing/2014/main" id="{F1482117-7E52-45BD-9A0A-F1FC570EE587}"/>
                </a:ext>
              </a:extLst>
            </p:cNvPr>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w="12700" cap="flat" cmpd="sng" algn="ctr">
              <a:noFill/>
              <a:prstDash val="solid"/>
              <a:miter lim="800000"/>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marL="0" marR="0" lvl="0" indent="0" algn="l" defTabSz="726099"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120" normalizeH="0" baseline="0" noProof="0">
                <a:ln>
                  <a:noFill/>
                </a:ln>
                <a:solidFill>
                  <a:srgbClr val="505050">
                    <a:lumMod val="50000"/>
                  </a:srgbClr>
                </a:solidFill>
                <a:effectLst/>
                <a:uLnTx/>
                <a:uFillTx/>
                <a:latin typeface="Meiryo UI" panose="020B0604030504040204" pitchFamily="34" charset="-128"/>
                <a:ea typeface="Meiryo UI" panose="020B0604030504040204" pitchFamily="34" charset="-128"/>
              </a:endParaRPr>
            </a:p>
          </p:txBody>
        </p:sp>
      </p:grpSp>
      <p:sp>
        <p:nvSpPr>
          <p:cNvPr id="27" name="Freeform 105">
            <a:extLst>
              <a:ext uri="{FF2B5EF4-FFF2-40B4-BE49-F238E27FC236}">
                <a16:creationId xmlns:a16="http://schemas.microsoft.com/office/drawing/2014/main" id="{847C5811-02AE-4A32-9A44-1B53C4F503A3}"/>
              </a:ext>
            </a:extLst>
          </p:cNvPr>
          <p:cNvSpPr>
            <a:spLocks/>
          </p:cNvSpPr>
          <p:nvPr/>
        </p:nvSpPr>
        <p:spPr bwMode="black">
          <a:xfrm>
            <a:off x="2170853" y="4132175"/>
            <a:ext cx="113279" cy="23141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rgbClr val="FFFFFF"/>
          </a:solidFill>
          <a:ln>
            <a:noFill/>
          </a:ln>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Meiryo UI" panose="020B0604030504040204" pitchFamily="34" charset="-128"/>
              <a:ea typeface="Meiryo UI" panose="020B0604030504040204" pitchFamily="34" charset="-128"/>
            </a:endParaRPr>
          </a:p>
        </p:txBody>
      </p:sp>
      <p:pic>
        <p:nvPicPr>
          <p:cNvPr id="28" name="Picture 2" descr="\\MAGNUM\Projects\Microsoft\Cloud Power FY12\Design\ICONS_PNG\Devices.png">
            <a:extLst>
              <a:ext uri="{FF2B5EF4-FFF2-40B4-BE49-F238E27FC236}">
                <a16:creationId xmlns:a16="http://schemas.microsoft.com/office/drawing/2014/main" id="{384424BD-C9C9-4322-9A44-362EEB9E585E}"/>
              </a:ext>
            </a:extLst>
          </p:cNvPr>
          <p:cNvPicPr>
            <a:picLocks noChangeAspect="1" noChangeArrowheads="1"/>
          </p:cNvPicPr>
          <p:nvPr/>
        </p:nvPicPr>
        <p:blipFill>
          <a:blip r:embed="rId3" cstate="print">
            <a:lum bright="100000"/>
          </a:blip>
          <a:srcRect r="54000" b="50000"/>
          <a:stretch>
            <a:fillRect/>
          </a:stretch>
        </p:blipFill>
        <p:spPr bwMode="auto">
          <a:xfrm>
            <a:off x="11189643" y="4721702"/>
            <a:ext cx="510024" cy="554231"/>
          </a:xfrm>
          <a:prstGeom prst="rect">
            <a:avLst/>
          </a:prstGeom>
          <a:noFill/>
          <a:ln>
            <a:noFill/>
          </a:ln>
        </p:spPr>
      </p:pic>
      <p:pic>
        <p:nvPicPr>
          <p:cNvPr id="29" name="Picture 23">
            <a:extLst>
              <a:ext uri="{FF2B5EF4-FFF2-40B4-BE49-F238E27FC236}">
                <a16:creationId xmlns:a16="http://schemas.microsoft.com/office/drawing/2014/main" id="{510C27B2-4FE8-48D7-91B6-E0098071F7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368" y="4802758"/>
            <a:ext cx="313696" cy="392119"/>
          </a:xfrm>
          <a:prstGeom prst="rect">
            <a:avLst/>
          </a:prstGeom>
        </p:spPr>
      </p:pic>
      <p:pic>
        <p:nvPicPr>
          <p:cNvPr id="30" name="Picture 5">
            <a:extLst>
              <a:ext uri="{FF2B5EF4-FFF2-40B4-BE49-F238E27FC236}">
                <a16:creationId xmlns:a16="http://schemas.microsoft.com/office/drawing/2014/main" id="{262F5EAE-EF0F-4594-8359-DB3F3BA97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0420" y="4768021"/>
            <a:ext cx="305270" cy="461593"/>
          </a:xfrm>
          <a:prstGeom prst="rect">
            <a:avLst/>
          </a:prstGeom>
        </p:spPr>
      </p:pic>
      <p:pic>
        <p:nvPicPr>
          <p:cNvPr id="31" name="Picture 11">
            <a:extLst>
              <a:ext uri="{FF2B5EF4-FFF2-40B4-BE49-F238E27FC236}">
                <a16:creationId xmlns:a16="http://schemas.microsoft.com/office/drawing/2014/main" id="{5090D7B8-F50B-4BF6-93B3-C228BF475D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6317" y="4771129"/>
            <a:ext cx="456717" cy="455374"/>
          </a:xfrm>
          <a:prstGeom prst="rect">
            <a:avLst/>
          </a:prstGeom>
        </p:spPr>
      </p:pic>
      <p:pic>
        <p:nvPicPr>
          <p:cNvPr id="32" name="Picture 10">
            <a:extLst>
              <a:ext uri="{FF2B5EF4-FFF2-40B4-BE49-F238E27FC236}">
                <a16:creationId xmlns:a16="http://schemas.microsoft.com/office/drawing/2014/main" id="{D9B44A09-BE80-4017-8605-106769BD51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6681" y="4821705"/>
            <a:ext cx="337122" cy="354222"/>
          </a:xfrm>
          <a:prstGeom prst="rect">
            <a:avLst/>
          </a:prstGeom>
        </p:spPr>
      </p:pic>
      <p:pic>
        <p:nvPicPr>
          <p:cNvPr id="33" name="Picture 3">
            <a:extLst>
              <a:ext uri="{FF2B5EF4-FFF2-40B4-BE49-F238E27FC236}">
                <a16:creationId xmlns:a16="http://schemas.microsoft.com/office/drawing/2014/main" id="{EADB648F-5FDB-4565-9325-A3BF3AC0F1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3992" y="4795884"/>
            <a:ext cx="415903" cy="405867"/>
          </a:xfrm>
          <a:prstGeom prst="rect">
            <a:avLst/>
          </a:prstGeom>
        </p:spPr>
      </p:pic>
      <p:pic>
        <p:nvPicPr>
          <p:cNvPr id="34" name="Picture 7">
            <a:extLst>
              <a:ext uri="{FF2B5EF4-FFF2-40B4-BE49-F238E27FC236}">
                <a16:creationId xmlns:a16="http://schemas.microsoft.com/office/drawing/2014/main" id="{23693153-B8BB-439A-9176-C1F29DC25B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691" y="4015485"/>
            <a:ext cx="357392" cy="354620"/>
          </a:xfrm>
          <a:prstGeom prst="rect">
            <a:avLst/>
          </a:prstGeom>
        </p:spPr>
      </p:pic>
      <p:pic>
        <p:nvPicPr>
          <p:cNvPr id="35" name="図 3">
            <a:extLst>
              <a:ext uri="{FF2B5EF4-FFF2-40B4-BE49-F238E27FC236}">
                <a16:creationId xmlns:a16="http://schemas.microsoft.com/office/drawing/2014/main" id="{EDB1B396-BD73-49B3-B301-1FD8A64ACECC}"/>
              </a:ext>
            </a:extLst>
          </p:cNvPr>
          <p:cNvPicPr>
            <a:picLocks noChangeAspect="1"/>
          </p:cNvPicPr>
          <p:nvPr/>
        </p:nvPicPr>
        <p:blipFill>
          <a:blip r:embed="rId10">
            <a:lum bright="70000" contrast="-70000"/>
          </a:blip>
          <a:stretch>
            <a:fillRect/>
          </a:stretch>
        </p:blipFill>
        <p:spPr>
          <a:xfrm>
            <a:off x="2665107" y="4760824"/>
            <a:ext cx="475987" cy="475987"/>
          </a:xfrm>
          <a:prstGeom prst="rect">
            <a:avLst/>
          </a:prstGeom>
        </p:spPr>
      </p:pic>
      <p:sp>
        <p:nvSpPr>
          <p:cNvPr id="36" name="TextBox 109">
            <a:extLst>
              <a:ext uri="{FF2B5EF4-FFF2-40B4-BE49-F238E27FC236}">
                <a16:creationId xmlns:a16="http://schemas.microsoft.com/office/drawing/2014/main" id="{22E8B9C7-9732-4CC2-8F72-5F2B0B7B2D29}"/>
              </a:ext>
            </a:extLst>
          </p:cNvPr>
          <p:cNvSpPr txBox="1"/>
          <p:nvPr/>
        </p:nvSpPr>
        <p:spPr>
          <a:xfrm>
            <a:off x="768184" y="3728322"/>
            <a:ext cx="1371600" cy="415498"/>
          </a:xfrm>
          <a:prstGeom prst="rect">
            <a:avLst/>
          </a:prstGeom>
          <a:noFill/>
        </p:spPr>
        <p:txBody>
          <a:bodyPr wrap="square" rtlCol="0" anchor="b">
            <a:spAutoFit/>
          </a:body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メールの</a:t>
            </a:r>
            <a:br>
              <a:rPr kumimoji="0" lang="en-US" altLang="ja-JP"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b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受信</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37" name="TextBox 110">
            <a:extLst>
              <a:ext uri="{FF2B5EF4-FFF2-40B4-BE49-F238E27FC236}">
                <a16:creationId xmlns:a16="http://schemas.microsoft.com/office/drawing/2014/main" id="{7699DA11-7DE2-4D8E-B168-BB50F7E402DA}"/>
              </a:ext>
            </a:extLst>
          </p:cNvPr>
          <p:cNvSpPr txBox="1"/>
          <p:nvPr/>
        </p:nvSpPr>
        <p:spPr>
          <a:xfrm>
            <a:off x="1763269" y="3879336"/>
            <a:ext cx="1419204"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添付ファイルを開く</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38" name="TextBox 112">
            <a:extLst>
              <a:ext uri="{FF2B5EF4-FFF2-40B4-BE49-F238E27FC236}">
                <a16:creationId xmlns:a16="http://schemas.microsoft.com/office/drawing/2014/main" id="{0F6E760B-A531-436B-B622-15091A778835}"/>
              </a:ext>
            </a:extLst>
          </p:cNvPr>
          <p:cNvSpPr txBox="1"/>
          <p:nvPr/>
        </p:nvSpPr>
        <p:spPr>
          <a:xfrm>
            <a:off x="2077130" y="4515910"/>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en-US" altLang="ja-JP"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URL</a:t>
            </a: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 をクリック</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39" name="TextBox 113">
            <a:extLst>
              <a:ext uri="{FF2B5EF4-FFF2-40B4-BE49-F238E27FC236}">
                <a16:creationId xmlns:a16="http://schemas.microsoft.com/office/drawing/2014/main" id="{F3ECF90B-FA8A-4E32-B2DC-88E7C4002401}"/>
              </a:ext>
            </a:extLst>
          </p:cNvPr>
          <p:cNvSpPr txBox="1"/>
          <p:nvPr/>
        </p:nvSpPr>
        <p:spPr>
          <a:xfrm>
            <a:off x="3151628" y="4524419"/>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攻略行為</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0" name="TextBox 114">
            <a:extLst>
              <a:ext uri="{FF2B5EF4-FFF2-40B4-BE49-F238E27FC236}">
                <a16:creationId xmlns:a16="http://schemas.microsoft.com/office/drawing/2014/main" id="{76504AFD-9C9E-480E-A9DF-03E198DE7769}"/>
              </a:ext>
            </a:extLst>
          </p:cNvPr>
          <p:cNvSpPr txBox="1"/>
          <p:nvPr/>
        </p:nvSpPr>
        <p:spPr>
          <a:xfrm>
            <a:off x="4115971" y="4339928"/>
            <a:ext cx="1449417" cy="415498"/>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マルウェアや悪意のあるコードの実行</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1" name="TextBox 115">
            <a:extLst>
              <a:ext uri="{FF2B5EF4-FFF2-40B4-BE49-F238E27FC236}">
                <a16:creationId xmlns:a16="http://schemas.microsoft.com/office/drawing/2014/main" id="{45EBD69B-63CE-48F6-ABDE-1EABE1592394}"/>
              </a:ext>
            </a:extLst>
          </p:cNvPr>
          <p:cNvSpPr txBox="1"/>
          <p:nvPr/>
        </p:nvSpPr>
        <p:spPr>
          <a:xfrm>
            <a:off x="5217466" y="4339928"/>
            <a:ext cx="1371600" cy="415498"/>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攻撃者の</a:t>
            </a:r>
            <a:br>
              <a:rPr kumimoji="0" lang="en-US" altLang="ja-JP"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b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サーバーへ接続</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2" name="TextBox 116">
            <a:extLst>
              <a:ext uri="{FF2B5EF4-FFF2-40B4-BE49-F238E27FC236}">
                <a16:creationId xmlns:a16="http://schemas.microsoft.com/office/drawing/2014/main" id="{5A3F155E-1277-4B6D-AADC-450E8A9E5B31}"/>
              </a:ext>
            </a:extLst>
          </p:cNvPr>
          <p:cNvSpPr txBox="1"/>
          <p:nvPr/>
        </p:nvSpPr>
        <p:spPr>
          <a:xfrm>
            <a:off x="6318961" y="4501510"/>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持続性</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3" name="TextBox 117">
            <a:extLst>
              <a:ext uri="{FF2B5EF4-FFF2-40B4-BE49-F238E27FC236}">
                <a16:creationId xmlns:a16="http://schemas.microsoft.com/office/drawing/2014/main" id="{9CEAF186-F70E-407F-A021-AA7AFC25C5CB}"/>
              </a:ext>
            </a:extLst>
          </p:cNvPr>
          <p:cNvSpPr txBox="1"/>
          <p:nvPr/>
        </p:nvSpPr>
        <p:spPr>
          <a:xfrm>
            <a:off x="7420456" y="4501510"/>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権限の昇格</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4" name="TextBox 118">
            <a:extLst>
              <a:ext uri="{FF2B5EF4-FFF2-40B4-BE49-F238E27FC236}">
                <a16:creationId xmlns:a16="http://schemas.microsoft.com/office/drawing/2014/main" id="{9A7AE690-20CD-4A9D-86C0-F22AF528B708}"/>
              </a:ext>
            </a:extLst>
          </p:cNvPr>
          <p:cNvSpPr txBox="1"/>
          <p:nvPr/>
        </p:nvSpPr>
        <p:spPr>
          <a:xfrm>
            <a:off x="9505557" y="4501510"/>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侵入拡大</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sp>
        <p:nvSpPr>
          <p:cNvPr id="45" name="TextBox 119">
            <a:extLst>
              <a:ext uri="{FF2B5EF4-FFF2-40B4-BE49-F238E27FC236}">
                <a16:creationId xmlns:a16="http://schemas.microsoft.com/office/drawing/2014/main" id="{6CB9006B-D5A1-409C-B934-794E609ED39E}"/>
              </a:ext>
            </a:extLst>
          </p:cNvPr>
          <p:cNvSpPr txBox="1"/>
          <p:nvPr/>
        </p:nvSpPr>
        <p:spPr>
          <a:xfrm>
            <a:off x="10724937" y="4339928"/>
            <a:ext cx="1371600" cy="415498"/>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リソースへの</a:t>
            </a:r>
            <a:br>
              <a:rPr kumimoji="0" lang="en-US" altLang="ja-JP"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b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アクセス</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grpSp>
        <p:nvGrpSpPr>
          <p:cNvPr id="46" name="グループ化 320">
            <a:extLst>
              <a:ext uri="{FF2B5EF4-FFF2-40B4-BE49-F238E27FC236}">
                <a16:creationId xmlns:a16="http://schemas.microsoft.com/office/drawing/2014/main" id="{055137B9-8BEE-4397-AACD-95365A9F8CC8}"/>
              </a:ext>
            </a:extLst>
          </p:cNvPr>
          <p:cNvGrpSpPr/>
          <p:nvPr/>
        </p:nvGrpSpPr>
        <p:grpSpPr>
          <a:xfrm>
            <a:off x="4716511" y="4817809"/>
            <a:ext cx="343240" cy="362014"/>
            <a:chOff x="6302375" y="193675"/>
            <a:chExt cx="620713" cy="633413"/>
          </a:xfrm>
          <a:solidFill>
            <a:sysClr val="window" lastClr="FFFFFF"/>
          </a:solidFill>
        </p:grpSpPr>
        <p:sp>
          <p:nvSpPr>
            <p:cNvPr id="47" name="Freeform 50">
              <a:extLst>
                <a:ext uri="{FF2B5EF4-FFF2-40B4-BE49-F238E27FC236}">
                  <a16:creationId xmlns:a16="http://schemas.microsoft.com/office/drawing/2014/main" id="{DF1878E0-6D8D-4012-8FDC-C93CE00B006E}"/>
                </a:ext>
              </a:extLst>
            </p:cNvPr>
            <p:cNvSpPr>
              <a:spLocks/>
            </p:cNvSpPr>
            <p:nvPr/>
          </p:nvSpPr>
          <p:spPr bwMode="auto">
            <a:xfrm>
              <a:off x="6302375" y="657225"/>
              <a:ext cx="620713" cy="169863"/>
            </a:xfrm>
            <a:custGeom>
              <a:avLst/>
              <a:gdLst>
                <a:gd name="T0" fmla="*/ 240 w 240"/>
                <a:gd name="T1" fmla="*/ 66 h 66"/>
                <a:gd name="T2" fmla="*/ 240 w 240"/>
                <a:gd name="T3" fmla="*/ 63 h 66"/>
                <a:gd name="T4" fmla="*/ 240 w 240"/>
                <a:gd name="T5" fmla="*/ 17 h 66"/>
                <a:gd name="T6" fmla="*/ 223 w 240"/>
                <a:gd name="T7" fmla="*/ 0 h 66"/>
                <a:gd name="T8" fmla="*/ 17 w 240"/>
                <a:gd name="T9" fmla="*/ 0 h 66"/>
                <a:gd name="T10" fmla="*/ 0 w 240"/>
                <a:gd name="T11" fmla="*/ 17 h 66"/>
                <a:gd name="T12" fmla="*/ 0 w 240"/>
                <a:gd name="T13" fmla="*/ 63 h 66"/>
                <a:gd name="T14" fmla="*/ 0 w 240"/>
                <a:gd name="T15" fmla="*/ 66 h 66"/>
                <a:gd name="T16" fmla="*/ 240 w 24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66">
                  <a:moveTo>
                    <a:pt x="240" y="66"/>
                  </a:moveTo>
                  <a:cubicBezTo>
                    <a:pt x="240" y="65"/>
                    <a:pt x="240" y="64"/>
                    <a:pt x="240" y="63"/>
                  </a:cubicBezTo>
                  <a:cubicBezTo>
                    <a:pt x="240" y="48"/>
                    <a:pt x="239" y="32"/>
                    <a:pt x="240" y="17"/>
                  </a:cubicBezTo>
                  <a:cubicBezTo>
                    <a:pt x="240" y="7"/>
                    <a:pt x="231" y="0"/>
                    <a:pt x="223" y="0"/>
                  </a:cubicBezTo>
                  <a:cubicBezTo>
                    <a:pt x="154" y="0"/>
                    <a:pt x="86" y="0"/>
                    <a:pt x="17" y="0"/>
                  </a:cubicBezTo>
                  <a:cubicBezTo>
                    <a:pt x="9" y="0"/>
                    <a:pt x="0" y="7"/>
                    <a:pt x="0" y="17"/>
                  </a:cubicBezTo>
                  <a:cubicBezTo>
                    <a:pt x="0" y="32"/>
                    <a:pt x="0" y="48"/>
                    <a:pt x="0" y="63"/>
                  </a:cubicBezTo>
                  <a:cubicBezTo>
                    <a:pt x="0" y="64"/>
                    <a:pt x="0" y="65"/>
                    <a:pt x="0" y="66"/>
                  </a:cubicBezTo>
                  <a:cubicBezTo>
                    <a:pt x="80" y="66"/>
                    <a:pt x="160" y="66"/>
                    <a:pt x="24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48" name="Freeform 51">
              <a:extLst>
                <a:ext uri="{FF2B5EF4-FFF2-40B4-BE49-F238E27FC236}">
                  <a16:creationId xmlns:a16="http://schemas.microsoft.com/office/drawing/2014/main" id="{98496B21-6D0B-47B0-A215-E7B5F2C2C609}"/>
                </a:ext>
              </a:extLst>
            </p:cNvPr>
            <p:cNvSpPr>
              <a:spLocks/>
            </p:cNvSpPr>
            <p:nvPr/>
          </p:nvSpPr>
          <p:spPr bwMode="auto">
            <a:xfrm>
              <a:off x="6335713" y="509588"/>
              <a:ext cx="554038" cy="119063"/>
            </a:xfrm>
            <a:custGeom>
              <a:avLst/>
              <a:gdLst>
                <a:gd name="T0" fmla="*/ 107 w 214"/>
                <a:gd name="T1" fmla="*/ 21 h 46"/>
                <a:gd name="T2" fmla="*/ 88 w 214"/>
                <a:gd name="T3" fmla="*/ 2 h 46"/>
                <a:gd name="T4" fmla="*/ 84 w 214"/>
                <a:gd name="T5" fmla="*/ 1 h 46"/>
                <a:gd name="T6" fmla="*/ 35 w 214"/>
                <a:gd name="T7" fmla="*/ 0 h 46"/>
                <a:gd name="T8" fmla="*/ 32 w 214"/>
                <a:gd name="T9" fmla="*/ 2 h 46"/>
                <a:gd name="T10" fmla="*/ 1 w 214"/>
                <a:gd name="T11" fmla="*/ 44 h 46"/>
                <a:gd name="T12" fmla="*/ 0 w 214"/>
                <a:gd name="T13" fmla="*/ 46 h 46"/>
                <a:gd name="T14" fmla="*/ 214 w 214"/>
                <a:gd name="T15" fmla="*/ 46 h 46"/>
                <a:gd name="T16" fmla="*/ 214 w 214"/>
                <a:gd name="T17" fmla="*/ 45 h 46"/>
                <a:gd name="T18" fmla="*/ 181 w 214"/>
                <a:gd name="T19" fmla="*/ 2 h 46"/>
                <a:gd name="T20" fmla="*/ 178 w 214"/>
                <a:gd name="T21" fmla="*/ 1 h 46"/>
                <a:gd name="T22" fmla="*/ 129 w 214"/>
                <a:gd name="T23" fmla="*/ 1 h 46"/>
                <a:gd name="T24" fmla="*/ 126 w 214"/>
                <a:gd name="T25" fmla="*/ 2 h 46"/>
                <a:gd name="T26" fmla="*/ 107 w 214"/>
                <a:gd name="T27"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46">
                  <a:moveTo>
                    <a:pt x="107" y="21"/>
                  </a:moveTo>
                  <a:cubicBezTo>
                    <a:pt x="100" y="14"/>
                    <a:pt x="94" y="8"/>
                    <a:pt x="88" y="2"/>
                  </a:cubicBezTo>
                  <a:cubicBezTo>
                    <a:pt x="87" y="1"/>
                    <a:pt x="86" y="1"/>
                    <a:pt x="84" y="1"/>
                  </a:cubicBezTo>
                  <a:cubicBezTo>
                    <a:pt x="68" y="1"/>
                    <a:pt x="52" y="1"/>
                    <a:pt x="35" y="0"/>
                  </a:cubicBezTo>
                  <a:cubicBezTo>
                    <a:pt x="34" y="0"/>
                    <a:pt x="33" y="1"/>
                    <a:pt x="32" y="2"/>
                  </a:cubicBezTo>
                  <a:cubicBezTo>
                    <a:pt x="22" y="16"/>
                    <a:pt x="11" y="30"/>
                    <a:pt x="1" y="44"/>
                  </a:cubicBezTo>
                  <a:cubicBezTo>
                    <a:pt x="0" y="45"/>
                    <a:pt x="0" y="45"/>
                    <a:pt x="0" y="46"/>
                  </a:cubicBezTo>
                  <a:cubicBezTo>
                    <a:pt x="71" y="46"/>
                    <a:pt x="143" y="46"/>
                    <a:pt x="214" y="46"/>
                  </a:cubicBezTo>
                  <a:cubicBezTo>
                    <a:pt x="214" y="46"/>
                    <a:pt x="214" y="45"/>
                    <a:pt x="214" y="45"/>
                  </a:cubicBezTo>
                  <a:cubicBezTo>
                    <a:pt x="203" y="31"/>
                    <a:pt x="192" y="16"/>
                    <a:pt x="181" y="2"/>
                  </a:cubicBezTo>
                  <a:cubicBezTo>
                    <a:pt x="181" y="1"/>
                    <a:pt x="179" y="1"/>
                    <a:pt x="178" y="1"/>
                  </a:cubicBezTo>
                  <a:cubicBezTo>
                    <a:pt x="162" y="1"/>
                    <a:pt x="146" y="1"/>
                    <a:pt x="129" y="1"/>
                  </a:cubicBezTo>
                  <a:cubicBezTo>
                    <a:pt x="128" y="1"/>
                    <a:pt x="126" y="1"/>
                    <a:pt x="126" y="2"/>
                  </a:cubicBezTo>
                  <a:cubicBezTo>
                    <a:pt x="120" y="8"/>
                    <a:pt x="114" y="15"/>
                    <a:pt x="10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49" name="Freeform 52">
              <a:extLst>
                <a:ext uri="{FF2B5EF4-FFF2-40B4-BE49-F238E27FC236}">
                  <a16:creationId xmlns:a16="http://schemas.microsoft.com/office/drawing/2014/main" id="{4D3109F6-BA6D-48F9-B0F8-F5D8BB58B48C}"/>
                </a:ext>
              </a:extLst>
            </p:cNvPr>
            <p:cNvSpPr>
              <a:spLocks/>
            </p:cNvSpPr>
            <p:nvPr/>
          </p:nvSpPr>
          <p:spPr bwMode="auto">
            <a:xfrm>
              <a:off x="6486525" y="193675"/>
              <a:ext cx="250825" cy="330200"/>
            </a:xfrm>
            <a:custGeom>
              <a:avLst/>
              <a:gdLst>
                <a:gd name="T0" fmla="*/ 0 w 97"/>
                <a:gd name="T1" fmla="*/ 51 h 128"/>
                <a:gd name="T2" fmla="*/ 0 w 97"/>
                <a:gd name="T3" fmla="*/ 78 h 128"/>
                <a:gd name="T4" fmla="*/ 2 w 97"/>
                <a:gd name="T5" fmla="*/ 82 h 128"/>
                <a:gd name="T6" fmla="*/ 38 w 97"/>
                <a:gd name="T7" fmla="*/ 117 h 128"/>
                <a:gd name="T8" fmla="*/ 49 w 97"/>
                <a:gd name="T9" fmla="*/ 128 h 128"/>
                <a:gd name="T10" fmla="*/ 50 w 97"/>
                <a:gd name="T11" fmla="*/ 127 h 128"/>
                <a:gd name="T12" fmla="*/ 96 w 97"/>
                <a:gd name="T13" fmla="*/ 81 h 128"/>
                <a:gd name="T14" fmla="*/ 97 w 97"/>
                <a:gd name="T15" fmla="*/ 78 h 128"/>
                <a:gd name="T16" fmla="*/ 97 w 97"/>
                <a:gd name="T17" fmla="*/ 53 h 128"/>
                <a:gd name="T18" fmla="*/ 97 w 97"/>
                <a:gd name="T19" fmla="*/ 51 h 128"/>
                <a:gd name="T20" fmla="*/ 61 w 97"/>
                <a:gd name="T21" fmla="*/ 86 h 128"/>
                <a:gd name="T22" fmla="*/ 61 w 97"/>
                <a:gd name="T23" fmla="*/ 0 h 128"/>
                <a:gd name="T24" fmla="*/ 36 w 97"/>
                <a:gd name="T25" fmla="*/ 0 h 128"/>
                <a:gd name="T26" fmla="*/ 36 w 97"/>
                <a:gd name="T27" fmla="*/ 86 h 128"/>
                <a:gd name="T28" fmla="*/ 0 w 97"/>
                <a:gd name="T29"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8">
                  <a:moveTo>
                    <a:pt x="0" y="51"/>
                  </a:moveTo>
                  <a:cubicBezTo>
                    <a:pt x="0" y="60"/>
                    <a:pt x="1" y="69"/>
                    <a:pt x="0" y="78"/>
                  </a:cubicBezTo>
                  <a:cubicBezTo>
                    <a:pt x="0" y="79"/>
                    <a:pt x="1" y="81"/>
                    <a:pt x="2" y="82"/>
                  </a:cubicBezTo>
                  <a:cubicBezTo>
                    <a:pt x="14" y="94"/>
                    <a:pt x="26" y="105"/>
                    <a:pt x="38" y="117"/>
                  </a:cubicBezTo>
                  <a:cubicBezTo>
                    <a:pt x="41" y="121"/>
                    <a:pt x="45" y="124"/>
                    <a:pt x="49" y="128"/>
                  </a:cubicBezTo>
                  <a:cubicBezTo>
                    <a:pt x="49" y="128"/>
                    <a:pt x="49" y="127"/>
                    <a:pt x="50" y="127"/>
                  </a:cubicBezTo>
                  <a:cubicBezTo>
                    <a:pt x="65" y="112"/>
                    <a:pt x="81" y="97"/>
                    <a:pt x="96" y="81"/>
                  </a:cubicBezTo>
                  <a:cubicBezTo>
                    <a:pt x="97" y="81"/>
                    <a:pt x="97" y="79"/>
                    <a:pt x="97" y="78"/>
                  </a:cubicBezTo>
                  <a:cubicBezTo>
                    <a:pt x="97" y="70"/>
                    <a:pt x="97" y="62"/>
                    <a:pt x="97" y="53"/>
                  </a:cubicBezTo>
                  <a:cubicBezTo>
                    <a:pt x="97" y="53"/>
                    <a:pt x="97" y="52"/>
                    <a:pt x="97" y="51"/>
                  </a:cubicBezTo>
                  <a:cubicBezTo>
                    <a:pt x="85" y="63"/>
                    <a:pt x="74" y="74"/>
                    <a:pt x="61" y="86"/>
                  </a:cubicBezTo>
                  <a:cubicBezTo>
                    <a:pt x="61" y="57"/>
                    <a:pt x="61" y="29"/>
                    <a:pt x="61" y="0"/>
                  </a:cubicBezTo>
                  <a:cubicBezTo>
                    <a:pt x="53" y="0"/>
                    <a:pt x="45" y="0"/>
                    <a:pt x="36" y="0"/>
                  </a:cubicBezTo>
                  <a:cubicBezTo>
                    <a:pt x="36" y="29"/>
                    <a:pt x="36" y="57"/>
                    <a:pt x="36" y="86"/>
                  </a:cubicBezTo>
                  <a:cubicBezTo>
                    <a:pt x="24" y="74"/>
                    <a:pt x="13" y="6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50" name="Freeform 53">
              <a:extLst>
                <a:ext uri="{FF2B5EF4-FFF2-40B4-BE49-F238E27FC236}">
                  <a16:creationId xmlns:a16="http://schemas.microsoft.com/office/drawing/2014/main" id="{92CF3D79-9CA8-432E-A831-B271F3E9D313}"/>
                </a:ext>
              </a:extLst>
            </p:cNvPr>
            <p:cNvSpPr>
              <a:spLocks noEditPoints="1"/>
            </p:cNvSpPr>
            <p:nvPr/>
          </p:nvSpPr>
          <p:spPr bwMode="auto">
            <a:xfrm>
              <a:off x="6302375" y="657225"/>
              <a:ext cx="620713" cy="169863"/>
            </a:xfrm>
            <a:custGeom>
              <a:avLst/>
              <a:gdLst>
                <a:gd name="T0" fmla="*/ 240 w 240"/>
                <a:gd name="T1" fmla="*/ 66 h 66"/>
                <a:gd name="T2" fmla="*/ 0 w 240"/>
                <a:gd name="T3" fmla="*/ 66 h 66"/>
                <a:gd name="T4" fmla="*/ 0 w 240"/>
                <a:gd name="T5" fmla="*/ 63 h 66"/>
                <a:gd name="T6" fmla="*/ 0 w 240"/>
                <a:gd name="T7" fmla="*/ 17 h 66"/>
                <a:gd name="T8" fmla="*/ 17 w 240"/>
                <a:gd name="T9" fmla="*/ 0 h 66"/>
                <a:gd name="T10" fmla="*/ 223 w 240"/>
                <a:gd name="T11" fmla="*/ 0 h 66"/>
                <a:gd name="T12" fmla="*/ 240 w 240"/>
                <a:gd name="T13" fmla="*/ 17 h 66"/>
                <a:gd name="T14" fmla="*/ 240 w 240"/>
                <a:gd name="T15" fmla="*/ 63 h 66"/>
                <a:gd name="T16" fmla="*/ 240 w 240"/>
                <a:gd name="T17" fmla="*/ 66 h 66"/>
                <a:gd name="T18" fmla="*/ 219 w 240"/>
                <a:gd name="T19" fmla="*/ 13 h 66"/>
                <a:gd name="T20" fmla="*/ 211 w 240"/>
                <a:gd name="T21" fmla="*/ 20 h 66"/>
                <a:gd name="T22" fmla="*/ 219 w 240"/>
                <a:gd name="T23" fmla="*/ 28 h 66"/>
                <a:gd name="T24" fmla="*/ 227 w 240"/>
                <a:gd name="T25" fmla="*/ 20 h 66"/>
                <a:gd name="T26" fmla="*/ 219 w 240"/>
                <a:gd name="T27"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66">
                  <a:moveTo>
                    <a:pt x="240" y="66"/>
                  </a:moveTo>
                  <a:cubicBezTo>
                    <a:pt x="160" y="66"/>
                    <a:pt x="80" y="66"/>
                    <a:pt x="0" y="66"/>
                  </a:cubicBezTo>
                  <a:cubicBezTo>
                    <a:pt x="0" y="65"/>
                    <a:pt x="0" y="64"/>
                    <a:pt x="0" y="63"/>
                  </a:cubicBezTo>
                  <a:cubicBezTo>
                    <a:pt x="0" y="48"/>
                    <a:pt x="0" y="32"/>
                    <a:pt x="0" y="17"/>
                  </a:cubicBezTo>
                  <a:cubicBezTo>
                    <a:pt x="0" y="7"/>
                    <a:pt x="9" y="0"/>
                    <a:pt x="17" y="0"/>
                  </a:cubicBezTo>
                  <a:cubicBezTo>
                    <a:pt x="86" y="0"/>
                    <a:pt x="154" y="0"/>
                    <a:pt x="223" y="0"/>
                  </a:cubicBezTo>
                  <a:cubicBezTo>
                    <a:pt x="231" y="0"/>
                    <a:pt x="240" y="7"/>
                    <a:pt x="240" y="17"/>
                  </a:cubicBezTo>
                  <a:cubicBezTo>
                    <a:pt x="239" y="32"/>
                    <a:pt x="240" y="48"/>
                    <a:pt x="240" y="63"/>
                  </a:cubicBezTo>
                  <a:cubicBezTo>
                    <a:pt x="240" y="64"/>
                    <a:pt x="240" y="65"/>
                    <a:pt x="240" y="66"/>
                  </a:cubicBezTo>
                  <a:close/>
                  <a:moveTo>
                    <a:pt x="219" y="13"/>
                  </a:moveTo>
                  <a:cubicBezTo>
                    <a:pt x="215" y="13"/>
                    <a:pt x="211" y="16"/>
                    <a:pt x="211" y="20"/>
                  </a:cubicBezTo>
                  <a:cubicBezTo>
                    <a:pt x="211" y="25"/>
                    <a:pt x="215" y="28"/>
                    <a:pt x="219" y="28"/>
                  </a:cubicBezTo>
                  <a:cubicBezTo>
                    <a:pt x="224" y="28"/>
                    <a:pt x="227" y="25"/>
                    <a:pt x="227" y="20"/>
                  </a:cubicBezTo>
                  <a:cubicBezTo>
                    <a:pt x="227" y="16"/>
                    <a:pt x="224" y="13"/>
                    <a:pt x="2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51" name="Freeform 54">
              <a:extLst>
                <a:ext uri="{FF2B5EF4-FFF2-40B4-BE49-F238E27FC236}">
                  <a16:creationId xmlns:a16="http://schemas.microsoft.com/office/drawing/2014/main" id="{FB9B5E42-BB92-4DEE-85C0-0C1C7DE4C74F}"/>
                </a:ext>
              </a:extLst>
            </p:cNvPr>
            <p:cNvSpPr>
              <a:spLocks/>
            </p:cNvSpPr>
            <p:nvPr/>
          </p:nvSpPr>
          <p:spPr bwMode="auto">
            <a:xfrm>
              <a:off x="6335713" y="509588"/>
              <a:ext cx="554038" cy="119063"/>
            </a:xfrm>
            <a:custGeom>
              <a:avLst/>
              <a:gdLst>
                <a:gd name="T0" fmla="*/ 107 w 214"/>
                <a:gd name="T1" fmla="*/ 21 h 46"/>
                <a:gd name="T2" fmla="*/ 126 w 214"/>
                <a:gd name="T3" fmla="*/ 2 h 46"/>
                <a:gd name="T4" fmla="*/ 129 w 214"/>
                <a:gd name="T5" fmla="*/ 1 h 46"/>
                <a:gd name="T6" fmla="*/ 178 w 214"/>
                <a:gd name="T7" fmla="*/ 1 h 46"/>
                <a:gd name="T8" fmla="*/ 181 w 214"/>
                <a:gd name="T9" fmla="*/ 2 h 46"/>
                <a:gd name="T10" fmla="*/ 214 w 214"/>
                <a:gd name="T11" fmla="*/ 45 h 46"/>
                <a:gd name="T12" fmla="*/ 214 w 214"/>
                <a:gd name="T13" fmla="*/ 46 h 46"/>
                <a:gd name="T14" fmla="*/ 0 w 214"/>
                <a:gd name="T15" fmla="*/ 46 h 46"/>
                <a:gd name="T16" fmla="*/ 1 w 214"/>
                <a:gd name="T17" fmla="*/ 44 h 46"/>
                <a:gd name="T18" fmla="*/ 32 w 214"/>
                <a:gd name="T19" fmla="*/ 2 h 46"/>
                <a:gd name="T20" fmla="*/ 35 w 214"/>
                <a:gd name="T21" fmla="*/ 0 h 46"/>
                <a:gd name="T22" fmla="*/ 84 w 214"/>
                <a:gd name="T23" fmla="*/ 1 h 46"/>
                <a:gd name="T24" fmla="*/ 88 w 214"/>
                <a:gd name="T25" fmla="*/ 2 h 46"/>
                <a:gd name="T26" fmla="*/ 107 w 214"/>
                <a:gd name="T27"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46">
                  <a:moveTo>
                    <a:pt x="107" y="21"/>
                  </a:moveTo>
                  <a:cubicBezTo>
                    <a:pt x="114" y="15"/>
                    <a:pt x="120" y="8"/>
                    <a:pt x="126" y="2"/>
                  </a:cubicBezTo>
                  <a:cubicBezTo>
                    <a:pt x="126" y="1"/>
                    <a:pt x="128" y="1"/>
                    <a:pt x="129" y="1"/>
                  </a:cubicBezTo>
                  <a:cubicBezTo>
                    <a:pt x="146" y="1"/>
                    <a:pt x="162" y="1"/>
                    <a:pt x="178" y="1"/>
                  </a:cubicBezTo>
                  <a:cubicBezTo>
                    <a:pt x="179" y="1"/>
                    <a:pt x="181" y="1"/>
                    <a:pt x="181" y="2"/>
                  </a:cubicBezTo>
                  <a:cubicBezTo>
                    <a:pt x="192" y="16"/>
                    <a:pt x="203" y="31"/>
                    <a:pt x="214" y="45"/>
                  </a:cubicBezTo>
                  <a:cubicBezTo>
                    <a:pt x="214" y="45"/>
                    <a:pt x="214" y="46"/>
                    <a:pt x="214" y="46"/>
                  </a:cubicBezTo>
                  <a:cubicBezTo>
                    <a:pt x="143" y="46"/>
                    <a:pt x="71" y="46"/>
                    <a:pt x="0" y="46"/>
                  </a:cubicBezTo>
                  <a:cubicBezTo>
                    <a:pt x="0" y="45"/>
                    <a:pt x="0" y="45"/>
                    <a:pt x="1" y="44"/>
                  </a:cubicBezTo>
                  <a:cubicBezTo>
                    <a:pt x="11" y="30"/>
                    <a:pt x="22" y="16"/>
                    <a:pt x="32" y="2"/>
                  </a:cubicBezTo>
                  <a:cubicBezTo>
                    <a:pt x="33" y="1"/>
                    <a:pt x="34" y="0"/>
                    <a:pt x="35" y="0"/>
                  </a:cubicBezTo>
                  <a:cubicBezTo>
                    <a:pt x="52" y="1"/>
                    <a:pt x="68" y="1"/>
                    <a:pt x="84" y="1"/>
                  </a:cubicBezTo>
                  <a:cubicBezTo>
                    <a:pt x="86" y="1"/>
                    <a:pt x="87" y="1"/>
                    <a:pt x="88" y="2"/>
                  </a:cubicBezTo>
                  <a:cubicBezTo>
                    <a:pt x="94" y="8"/>
                    <a:pt x="100" y="14"/>
                    <a:pt x="10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52" name="Freeform 55">
              <a:extLst>
                <a:ext uri="{FF2B5EF4-FFF2-40B4-BE49-F238E27FC236}">
                  <a16:creationId xmlns:a16="http://schemas.microsoft.com/office/drawing/2014/main" id="{2C31B064-DD66-48E9-953C-16370F601FAF}"/>
                </a:ext>
              </a:extLst>
            </p:cNvPr>
            <p:cNvSpPr>
              <a:spLocks/>
            </p:cNvSpPr>
            <p:nvPr/>
          </p:nvSpPr>
          <p:spPr bwMode="auto">
            <a:xfrm>
              <a:off x="6486525" y="193675"/>
              <a:ext cx="250825" cy="330200"/>
            </a:xfrm>
            <a:custGeom>
              <a:avLst/>
              <a:gdLst>
                <a:gd name="T0" fmla="*/ 0 w 97"/>
                <a:gd name="T1" fmla="*/ 51 h 128"/>
                <a:gd name="T2" fmla="*/ 36 w 97"/>
                <a:gd name="T3" fmla="*/ 86 h 128"/>
                <a:gd name="T4" fmla="*/ 36 w 97"/>
                <a:gd name="T5" fmla="*/ 0 h 128"/>
                <a:gd name="T6" fmla="*/ 61 w 97"/>
                <a:gd name="T7" fmla="*/ 0 h 128"/>
                <a:gd name="T8" fmla="*/ 61 w 97"/>
                <a:gd name="T9" fmla="*/ 86 h 128"/>
                <a:gd name="T10" fmla="*/ 97 w 97"/>
                <a:gd name="T11" fmla="*/ 51 h 128"/>
                <a:gd name="T12" fmla="*/ 97 w 97"/>
                <a:gd name="T13" fmla="*/ 53 h 128"/>
                <a:gd name="T14" fmla="*/ 97 w 97"/>
                <a:gd name="T15" fmla="*/ 78 h 128"/>
                <a:gd name="T16" fmla="*/ 96 w 97"/>
                <a:gd name="T17" fmla="*/ 81 h 128"/>
                <a:gd name="T18" fmla="*/ 50 w 97"/>
                <a:gd name="T19" fmla="*/ 127 h 128"/>
                <a:gd name="T20" fmla="*/ 49 w 97"/>
                <a:gd name="T21" fmla="*/ 128 h 128"/>
                <a:gd name="T22" fmla="*/ 38 w 97"/>
                <a:gd name="T23" fmla="*/ 117 h 128"/>
                <a:gd name="T24" fmla="*/ 2 w 97"/>
                <a:gd name="T25" fmla="*/ 82 h 128"/>
                <a:gd name="T26" fmla="*/ 0 w 97"/>
                <a:gd name="T27" fmla="*/ 78 h 128"/>
                <a:gd name="T28" fmla="*/ 0 w 97"/>
                <a:gd name="T29"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8">
                  <a:moveTo>
                    <a:pt x="0" y="51"/>
                  </a:moveTo>
                  <a:cubicBezTo>
                    <a:pt x="13" y="63"/>
                    <a:pt x="24" y="74"/>
                    <a:pt x="36" y="86"/>
                  </a:cubicBezTo>
                  <a:cubicBezTo>
                    <a:pt x="36" y="57"/>
                    <a:pt x="36" y="29"/>
                    <a:pt x="36" y="0"/>
                  </a:cubicBezTo>
                  <a:cubicBezTo>
                    <a:pt x="45" y="0"/>
                    <a:pt x="53" y="0"/>
                    <a:pt x="61" y="0"/>
                  </a:cubicBezTo>
                  <a:cubicBezTo>
                    <a:pt x="61" y="29"/>
                    <a:pt x="61" y="57"/>
                    <a:pt x="61" y="86"/>
                  </a:cubicBezTo>
                  <a:cubicBezTo>
                    <a:pt x="74" y="74"/>
                    <a:pt x="85" y="63"/>
                    <a:pt x="97" y="51"/>
                  </a:cubicBezTo>
                  <a:cubicBezTo>
                    <a:pt x="97" y="52"/>
                    <a:pt x="97" y="53"/>
                    <a:pt x="97" y="53"/>
                  </a:cubicBezTo>
                  <a:cubicBezTo>
                    <a:pt x="97" y="62"/>
                    <a:pt x="97" y="70"/>
                    <a:pt x="97" y="78"/>
                  </a:cubicBezTo>
                  <a:cubicBezTo>
                    <a:pt x="97" y="79"/>
                    <a:pt x="97" y="81"/>
                    <a:pt x="96" y="81"/>
                  </a:cubicBezTo>
                  <a:cubicBezTo>
                    <a:pt x="81" y="97"/>
                    <a:pt x="65" y="112"/>
                    <a:pt x="50" y="127"/>
                  </a:cubicBezTo>
                  <a:cubicBezTo>
                    <a:pt x="49" y="127"/>
                    <a:pt x="49" y="128"/>
                    <a:pt x="49" y="128"/>
                  </a:cubicBezTo>
                  <a:cubicBezTo>
                    <a:pt x="45" y="124"/>
                    <a:pt x="41" y="121"/>
                    <a:pt x="38" y="117"/>
                  </a:cubicBezTo>
                  <a:cubicBezTo>
                    <a:pt x="26" y="105"/>
                    <a:pt x="14" y="94"/>
                    <a:pt x="2" y="82"/>
                  </a:cubicBezTo>
                  <a:cubicBezTo>
                    <a:pt x="1" y="81"/>
                    <a:pt x="0" y="79"/>
                    <a:pt x="0" y="78"/>
                  </a:cubicBezTo>
                  <a:cubicBezTo>
                    <a:pt x="1" y="69"/>
                    <a:pt x="0" y="60"/>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endParaRPr>
            </a:p>
          </p:txBody>
        </p:sp>
      </p:grpSp>
      <p:cxnSp>
        <p:nvCxnSpPr>
          <p:cNvPr id="53" name="Straight Arrow Connector 121">
            <a:extLst>
              <a:ext uri="{FF2B5EF4-FFF2-40B4-BE49-F238E27FC236}">
                <a16:creationId xmlns:a16="http://schemas.microsoft.com/office/drawing/2014/main" id="{28BED56F-97E5-4170-AC35-142D6DE3C221}"/>
              </a:ext>
            </a:extLst>
          </p:cNvPr>
          <p:cNvCxnSpPr>
            <a:cxnSpLocks/>
          </p:cNvCxnSpPr>
          <p:nvPr/>
        </p:nvCxnSpPr>
        <p:spPr>
          <a:xfrm>
            <a:off x="1762038" y="4227134"/>
            <a:ext cx="317631" cy="0"/>
          </a:xfrm>
          <a:prstGeom prst="straightConnector1">
            <a:avLst/>
          </a:prstGeom>
          <a:noFill/>
          <a:ln w="6350" cap="flat" cmpd="sng" algn="ctr">
            <a:solidFill>
              <a:srgbClr val="FFFFFF"/>
            </a:solidFill>
            <a:prstDash val="sysDash"/>
            <a:miter lim="800000"/>
            <a:tailEnd type="stealth"/>
          </a:ln>
          <a:effectLst/>
        </p:spPr>
      </p:cxnSp>
      <p:cxnSp>
        <p:nvCxnSpPr>
          <p:cNvPr id="54" name="Straight Arrow Connector 135">
            <a:extLst>
              <a:ext uri="{FF2B5EF4-FFF2-40B4-BE49-F238E27FC236}">
                <a16:creationId xmlns:a16="http://schemas.microsoft.com/office/drawing/2014/main" id="{A5B8F370-149D-4C3E-AC35-F8825FDB64CC}"/>
              </a:ext>
            </a:extLst>
          </p:cNvPr>
          <p:cNvCxnSpPr/>
          <p:nvPr/>
        </p:nvCxnSpPr>
        <p:spPr>
          <a:xfrm>
            <a:off x="637437" y="4227134"/>
            <a:ext cx="603333" cy="0"/>
          </a:xfrm>
          <a:prstGeom prst="straightConnector1">
            <a:avLst/>
          </a:prstGeom>
          <a:noFill/>
          <a:ln w="6350" cap="flat" cmpd="sng" algn="ctr">
            <a:solidFill>
              <a:srgbClr val="FFFFFF"/>
            </a:solidFill>
            <a:prstDash val="sysDash"/>
            <a:miter lim="800000"/>
            <a:tailEnd type="stealth"/>
          </a:ln>
          <a:effectLst/>
        </p:spPr>
      </p:cxnSp>
      <p:pic>
        <p:nvPicPr>
          <p:cNvPr id="55" name="Picture 7">
            <a:extLst>
              <a:ext uri="{FF2B5EF4-FFF2-40B4-BE49-F238E27FC236}">
                <a16:creationId xmlns:a16="http://schemas.microsoft.com/office/drawing/2014/main" id="{97397937-2687-4E9F-93AF-8D4EDC7722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22307" y="4821506"/>
            <a:ext cx="357392" cy="354620"/>
          </a:xfrm>
          <a:prstGeom prst="rect">
            <a:avLst/>
          </a:prstGeom>
        </p:spPr>
      </p:pic>
      <p:sp>
        <p:nvSpPr>
          <p:cNvPr id="56" name="TextBox 137">
            <a:extLst>
              <a:ext uri="{FF2B5EF4-FFF2-40B4-BE49-F238E27FC236}">
                <a16:creationId xmlns:a16="http://schemas.microsoft.com/office/drawing/2014/main" id="{7173F6AC-961D-41D2-90CF-D7E5E2686A00}"/>
              </a:ext>
            </a:extLst>
          </p:cNvPr>
          <p:cNvSpPr txBox="1"/>
          <p:nvPr/>
        </p:nvSpPr>
        <p:spPr>
          <a:xfrm>
            <a:off x="8398400" y="4501510"/>
            <a:ext cx="1371600" cy="253916"/>
          </a:xfrm>
          <a:prstGeom prst="rect">
            <a:avLst/>
          </a:prstGeom>
          <a:noFill/>
        </p:spPr>
        <p:txBody>
          <a:bodyPr wrap="square" rtlCol="0" anchor="b">
            <a:sp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r>
              <a:rPr kumimoji="0" lang="ja-JP" alt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rPr>
              <a:t>内部偵察</a:t>
            </a:r>
            <a:endParaRPr kumimoji="0" lang="en-US" sz="1050" b="0" i="1" u="none" strike="noStrike" kern="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Segoe UI" charset="0"/>
            </a:endParaRPr>
          </a:p>
        </p:txBody>
      </p:sp>
      <p:cxnSp>
        <p:nvCxnSpPr>
          <p:cNvPr id="57" name="Straight Arrow Connector 138">
            <a:extLst>
              <a:ext uri="{FF2B5EF4-FFF2-40B4-BE49-F238E27FC236}">
                <a16:creationId xmlns:a16="http://schemas.microsoft.com/office/drawing/2014/main" id="{DB9F2377-2C6A-4B21-949B-33CBFC2A175C}"/>
              </a:ext>
            </a:extLst>
          </p:cNvPr>
          <p:cNvCxnSpPr/>
          <p:nvPr/>
        </p:nvCxnSpPr>
        <p:spPr>
          <a:xfrm>
            <a:off x="6161707" y="4998816"/>
            <a:ext cx="603333" cy="0"/>
          </a:xfrm>
          <a:prstGeom prst="straightConnector1">
            <a:avLst/>
          </a:prstGeom>
          <a:noFill/>
          <a:ln w="6350" cap="flat" cmpd="sng" algn="ctr">
            <a:solidFill>
              <a:srgbClr val="FFFFFF"/>
            </a:solidFill>
            <a:prstDash val="sysDash"/>
            <a:miter lim="800000"/>
            <a:tailEnd type="stealth"/>
          </a:ln>
          <a:effectLst/>
        </p:spPr>
      </p:cxnSp>
      <p:sp>
        <p:nvSpPr>
          <p:cNvPr id="63" name="Rectangle 125">
            <a:extLst>
              <a:ext uri="{FF2B5EF4-FFF2-40B4-BE49-F238E27FC236}">
                <a16:creationId xmlns:a16="http://schemas.microsoft.com/office/drawing/2014/main" id="{4ED17331-1A79-49A6-892A-2AE8C779482C}"/>
              </a:ext>
            </a:extLst>
          </p:cNvPr>
          <p:cNvSpPr/>
          <p:nvPr/>
        </p:nvSpPr>
        <p:spPr>
          <a:xfrm>
            <a:off x="47701" y="5439647"/>
            <a:ext cx="869661"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偵察</a:t>
            </a:r>
            <a:b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br>
            <a:r>
              <a:rPr kumimoji="1" lang="en-US" altLang="ja-JP" sz="7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Reconnaissance</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4" name="Flowchart: Merge 129">
            <a:extLst>
              <a:ext uri="{FF2B5EF4-FFF2-40B4-BE49-F238E27FC236}">
                <a16:creationId xmlns:a16="http://schemas.microsoft.com/office/drawing/2014/main" id="{634290C3-2BDC-4409-A260-F303DA9826E7}"/>
              </a:ext>
            </a:extLst>
          </p:cNvPr>
          <p:cNvSpPr/>
          <p:nvPr/>
        </p:nvSpPr>
        <p:spPr>
          <a:xfrm rot="16200000">
            <a:off x="770411" y="5592401"/>
            <a:ext cx="400090" cy="999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5" name="Flowchart: Merge 130">
            <a:extLst>
              <a:ext uri="{FF2B5EF4-FFF2-40B4-BE49-F238E27FC236}">
                <a16:creationId xmlns:a16="http://schemas.microsoft.com/office/drawing/2014/main" id="{4EE3C06E-AD33-4E90-B31B-F13BA2C14EEE}"/>
              </a:ext>
            </a:extLst>
          </p:cNvPr>
          <p:cNvSpPr/>
          <p:nvPr/>
        </p:nvSpPr>
        <p:spPr>
          <a:xfrm rot="16200000">
            <a:off x="1629914" y="5575702"/>
            <a:ext cx="400092" cy="1333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6" name="Flowchart: Merge 131">
            <a:extLst>
              <a:ext uri="{FF2B5EF4-FFF2-40B4-BE49-F238E27FC236}">
                <a16:creationId xmlns:a16="http://schemas.microsoft.com/office/drawing/2014/main" id="{FA5BB5BC-2F24-4199-9148-C6FD2EDF0462}"/>
              </a:ext>
            </a:extLst>
          </p:cNvPr>
          <p:cNvSpPr/>
          <p:nvPr/>
        </p:nvSpPr>
        <p:spPr>
          <a:xfrm rot="16200000">
            <a:off x="3995211" y="5575701"/>
            <a:ext cx="400090" cy="1333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7" name="Flowchart: Merge 132">
            <a:extLst>
              <a:ext uri="{FF2B5EF4-FFF2-40B4-BE49-F238E27FC236}">
                <a16:creationId xmlns:a16="http://schemas.microsoft.com/office/drawing/2014/main" id="{114A53A1-22A8-4550-B8D4-92434BDC341C}"/>
              </a:ext>
            </a:extLst>
          </p:cNvPr>
          <p:cNvSpPr/>
          <p:nvPr/>
        </p:nvSpPr>
        <p:spPr>
          <a:xfrm rot="16200000">
            <a:off x="5189345" y="5575701"/>
            <a:ext cx="400090" cy="1333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8" name="Flowchart: Merge 133">
            <a:extLst>
              <a:ext uri="{FF2B5EF4-FFF2-40B4-BE49-F238E27FC236}">
                <a16:creationId xmlns:a16="http://schemas.microsoft.com/office/drawing/2014/main" id="{4FEB6FB1-E26A-4351-A499-66AFDA789CCA}"/>
              </a:ext>
            </a:extLst>
          </p:cNvPr>
          <p:cNvSpPr/>
          <p:nvPr/>
        </p:nvSpPr>
        <p:spPr>
          <a:xfrm rot="16200000">
            <a:off x="7262910" y="5549118"/>
            <a:ext cx="400090" cy="1333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69" name="Flowchart: Merge 134">
            <a:extLst>
              <a:ext uri="{FF2B5EF4-FFF2-40B4-BE49-F238E27FC236}">
                <a16:creationId xmlns:a16="http://schemas.microsoft.com/office/drawing/2014/main" id="{B52844C6-28D6-49CC-99D0-52DE729613A3}"/>
              </a:ext>
            </a:extLst>
          </p:cNvPr>
          <p:cNvSpPr/>
          <p:nvPr/>
        </p:nvSpPr>
        <p:spPr>
          <a:xfrm rot="16200000">
            <a:off x="10548413" y="5575701"/>
            <a:ext cx="400090" cy="133382"/>
          </a:xfrm>
          <a:prstGeom prst="flowChartMerge">
            <a:avLst/>
          </a:prstGeom>
          <a:solidFill>
            <a:srgbClr val="505050">
              <a:lumMod val="40000"/>
              <a:lumOff val="6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0" cap="none" spc="0" normalizeH="0" baseline="0" noProof="0" dirty="0" err="1">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70" name="Oval 96">
            <a:extLst>
              <a:ext uri="{FF2B5EF4-FFF2-40B4-BE49-F238E27FC236}">
                <a16:creationId xmlns:a16="http://schemas.microsoft.com/office/drawing/2014/main" id="{0DF824C9-DF0B-4612-A4E3-BBFF6BA305C0}"/>
              </a:ext>
            </a:extLst>
          </p:cNvPr>
          <p:cNvSpPr/>
          <p:nvPr/>
        </p:nvSpPr>
        <p:spPr>
          <a:xfrm>
            <a:off x="1307632" y="5580071"/>
            <a:ext cx="81504" cy="8150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ja-JP" altLang="en-US" sz="1765" b="0" i="0" u="none" strike="noStrike" kern="120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endParaRPr>
          </a:p>
        </p:txBody>
      </p:sp>
      <p:sp>
        <p:nvSpPr>
          <p:cNvPr id="71" name="Rectangle 124">
            <a:extLst>
              <a:ext uri="{FF2B5EF4-FFF2-40B4-BE49-F238E27FC236}">
                <a16:creationId xmlns:a16="http://schemas.microsoft.com/office/drawing/2014/main" id="{539BACA8-3164-4013-A830-C68D7E00C091}"/>
              </a:ext>
            </a:extLst>
          </p:cNvPr>
          <p:cNvSpPr/>
          <p:nvPr/>
        </p:nvSpPr>
        <p:spPr>
          <a:xfrm>
            <a:off x="1901927" y="5439647"/>
            <a:ext cx="2221362"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攻撃</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Exploitation</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72" name="Rectangle 127">
            <a:extLst>
              <a:ext uri="{FF2B5EF4-FFF2-40B4-BE49-F238E27FC236}">
                <a16:creationId xmlns:a16="http://schemas.microsoft.com/office/drawing/2014/main" id="{33529E04-0927-4217-ACF0-4AF38AEF8AC9}"/>
              </a:ext>
            </a:extLst>
          </p:cNvPr>
          <p:cNvSpPr/>
          <p:nvPr/>
        </p:nvSpPr>
        <p:spPr>
          <a:xfrm>
            <a:off x="1025723" y="5439647"/>
            <a:ext cx="732270"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配送</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Delivery</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75" name="Rectangle 122">
            <a:extLst>
              <a:ext uri="{FF2B5EF4-FFF2-40B4-BE49-F238E27FC236}">
                <a16:creationId xmlns:a16="http://schemas.microsoft.com/office/drawing/2014/main" id="{7C863FE7-2387-46C0-BBE8-58A0DF61CC91}"/>
              </a:ext>
            </a:extLst>
          </p:cNvPr>
          <p:cNvSpPr/>
          <p:nvPr/>
        </p:nvSpPr>
        <p:spPr>
          <a:xfrm>
            <a:off x="5461358" y="5439647"/>
            <a:ext cx="1929631"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遠隔操作</a:t>
            </a:r>
            <a:b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b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Command &amp; Control</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88" name="Rectangle 128">
            <a:extLst>
              <a:ext uri="{FF2B5EF4-FFF2-40B4-BE49-F238E27FC236}">
                <a16:creationId xmlns:a16="http://schemas.microsoft.com/office/drawing/2014/main" id="{A4D0F7BC-F287-4379-9339-B407C3B9C104}"/>
              </a:ext>
            </a:extLst>
          </p:cNvPr>
          <p:cNvSpPr/>
          <p:nvPr/>
        </p:nvSpPr>
        <p:spPr>
          <a:xfrm>
            <a:off x="4267223" y="5439647"/>
            <a:ext cx="1050200"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インストール</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Install</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100" name="Rectangle 126">
            <a:extLst>
              <a:ext uri="{FF2B5EF4-FFF2-40B4-BE49-F238E27FC236}">
                <a16:creationId xmlns:a16="http://schemas.microsoft.com/office/drawing/2014/main" id="{D1F7DAB4-DF65-4594-957E-EDF83C4A366E}"/>
              </a:ext>
            </a:extLst>
          </p:cNvPr>
          <p:cNvSpPr/>
          <p:nvPr/>
        </p:nvSpPr>
        <p:spPr>
          <a:xfrm>
            <a:off x="10820429" y="5439647"/>
            <a:ext cx="1323870"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目的達成</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Objectives</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sp>
        <p:nvSpPr>
          <p:cNvPr id="103" name="Rectangle 123">
            <a:extLst>
              <a:ext uri="{FF2B5EF4-FFF2-40B4-BE49-F238E27FC236}">
                <a16:creationId xmlns:a16="http://schemas.microsoft.com/office/drawing/2014/main" id="{1A826974-75B0-49F3-A87D-6CA511443616}"/>
              </a:ext>
            </a:extLst>
          </p:cNvPr>
          <p:cNvSpPr/>
          <p:nvPr/>
        </p:nvSpPr>
        <p:spPr>
          <a:xfrm>
            <a:off x="7534923" y="5439647"/>
            <a:ext cx="3141569" cy="405493"/>
          </a:xfrm>
          <a:prstGeom prst="rect">
            <a:avLst/>
          </a:prstGeom>
          <a:solidFill>
            <a:srgbClr val="0070C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侵入拡大</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Lateral Movement</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endParaRPr>
          </a:p>
        </p:txBody>
      </p:sp>
      <p:cxnSp>
        <p:nvCxnSpPr>
          <p:cNvPr id="116" name="Straight Arrow Connector 115">
            <a:extLst>
              <a:ext uri="{FF2B5EF4-FFF2-40B4-BE49-F238E27FC236}">
                <a16:creationId xmlns:a16="http://schemas.microsoft.com/office/drawing/2014/main" id="{79CE4309-D015-4D1F-81A7-6945DFB28C37}"/>
              </a:ext>
            </a:extLst>
          </p:cNvPr>
          <p:cNvCxnSpPr>
            <a:cxnSpLocks/>
          </p:cNvCxnSpPr>
          <p:nvPr/>
        </p:nvCxnSpPr>
        <p:spPr>
          <a:xfrm>
            <a:off x="8081762" y="3211286"/>
            <a:ext cx="0" cy="121048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3B01B257-98DB-4518-8264-4CF90CB56434}"/>
              </a:ext>
            </a:extLst>
          </p:cNvPr>
          <p:cNvSpPr txBox="1"/>
          <p:nvPr/>
        </p:nvSpPr>
        <p:spPr>
          <a:xfrm>
            <a:off x="0" y="3157869"/>
            <a:ext cx="2296013" cy="4616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2000" b="0" i="0" u="none" strike="noStrike" kern="1200" cap="none" spc="0" normalizeH="0" baseline="0" noProof="0" dirty="0">
                <a:ln>
                  <a:noFill/>
                </a:ln>
                <a:solidFill>
                  <a:schemeClr val="accent1">
                    <a:lumMod val="90000"/>
                    <a:lumOff val="10000"/>
                  </a:schemeClr>
                </a:solidFill>
                <a:effectLst/>
                <a:uLnTx/>
                <a:uFillTx/>
                <a:latin typeface="Meiryo UI" panose="020B0604030504040204" pitchFamily="34" charset="-128"/>
                <a:ea typeface="Meiryo UI" panose="020B0604030504040204" pitchFamily="34" charset="-128"/>
                <a:cs typeface="+mn-cs"/>
              </a:rPr>
              <a:t>サイバーキルチェーン</a:t>
            </a:r>
            <a:endParaRPr kumimoji="0" lang="en-US" sz="2000" b="0" i="0" u="none" strike="noStrike" kern="1200" cap="none" spc="0" normalizeH="0" baseline="0" noProof="0" dirty="0">
              <a:ln>
                <a:noFill/>
              </a:ln>
              <a:solidFill>
                <a:schemeClr val="accent1">
                  <a:lumMod val="90000"/>
                  <a:lumOff val="10000"/>
                </a:schemeClr>
              </a:soli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886621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5000" y="533400"/>
            <a:ext cx="5715000" cy="1403461"/>
          </a:xfrm>
          <a:prstGeom prst="rect">
            <a:avLst/>
          </a:prstGeom>
          <a:noFill/>
        </p:spPr>
        <p:txBody>
          <a:bodyPr wrap="square" lIns="182880" tIns="146304" rIns="182880" bIns="146304" rtlCol="0">
            <a:spAutoFit/>
          </a:bodyPr>
          <a:lstStyle/>
          <a:p>
            <a:pPr>
              <a:lnSpc>
                <a:spcPct val="90000"/>
              </a:lnSpc>
            </a:pPr>
            <a:r>
              <a:rPr lang="en-US" sz="8000">
                <a:solidFill>
                  <a:schemeClr val="bg1"/>
                </a:solidFill>
              </a:rPr>
              <a:t>Thank you!</a:t>
            </a:r>
          </a:p>
        </p:txBody>
      </p:sp>
    </p:spTree>
    <p:extLst>
      <p:ext uri="{BB962C8B-B14F-4D97-AF65-F5344CB8AC3E}">
        <p14:creationId xmlns:p14="http://schemas.microsoft.com/office/powerpoint/2010/main" val="848657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1666A-2A17-4AF1-B6E9-28853796F337}"/>
              </a:ext>
            </a:extLst>
          </p:cNvPr>
          <p:cNvSpPr>
            <a:spLocks noGrp="1"/>
          </p:cNvSpPr>
          <p:nvPr>
            <p:ph type="body" sz="quarter" idx="10"/>
          </p:nvPr>
        </p:nvSpPr>
        <p:spPr>
          <a:xfrm>
            <a:off x="269238" y="1189177"/>
            <a:ext cx="11653522" cy="4046236"/>
          </a:xfrm>
        </p:spPr>
        <p:txBody>
          <a:bodyPr/>
          <a:lstStyle/>
          <a:p>
            <a:r>
              <a:rPr lang="ja-JP" altLang="en-US" dirty="0"/>
              <a:t>グローバル管理者（全体管理者）</a:t>
            </a:r>
            <a:endParaRPr lang="en-US" altLang="ja-JP" dirty="0"/>
          </a:p>
          <a:p>
            <a:r>
              <a:rPr lang="en-US" dirty="0"/>
              <a:t>Exchange </a:t>
            </a:r>
            <a:r>
              <a:rPr lang="ja-JP" altLang="en-US" dirty="0"/>
              <a:t>サービス管理者</a:t>
            </a:r>
            <a:endParaRPr lang="en-US" altLang="ja-JP" dirty="0"/>
          </a:p>
          <a:p>
            <a:r>
              <a:rPr lang="en-US" altLang="ja-JP" dirty="0"/>
              <a:t>SharePoint </a:t>
            </a:r>
            <a:r>
              <a:rPr lang="ja-JP" altLang="en-US" dirty="0"/>
              <a:t>サービス管理者</a:t>
            </a:r>
            <a:endParaRPr lang="en-US" altLang="ja-JP" dirty="0"/>
          </a:p>
          <a:p>
            <a:r>
              <a:rPr lang="ja-JP" altLang="en-US" dirty="0"/>
              <a:t>パスワード管理者</a:t>
            </a:r>
            <a:r>
              <a:rPr lang="en-US" altLang="ja-JP" dirty="0"/>
              <a:t>/</a:t>
            </a:r>
            <a:r>
              <a:rPr lang="ja-JP" altLang="en-US" dirty="0"/>
              <a:t>ヘルプデスク管理者</a:t>
            </a:r>
            <a:endParaRPr lang="en-US" altLang="ja-JP" dirty="0"/>
          </a:p>
          <a:p>
            <a:r>
              <a:rPr lang="ja-JP" altLang="en-US" dirty="0"/>
              <a:t>ユーザーアカウント管理者</a:t>
            </a:r>
            <a:endParaRPr lang="en-US" altLang="ja-JP" dirty="0"/>
          </a:p>
          <a:p>
            <a:r>
              <a:rPr lang="ja-JP" altLang="en-US" dirty="0"/>
              <a:t>その他</a:t>
            </a:r>
            <a:endParaRPr lang="en-US" dirty="0"/>
          </a:p>
        </p:txBody>
      </p:sp>
      <p:sp>
        <p:nvSpPr>
          <p:cNvPr id="3" name="Text Placeholder 2">
            <a:extLst>
              <a:ext uri="{FF2B5EF4-FFF2-40B4-BE49-F238E27FC236}">
                <a16:creationId xmlns:a16="http://schemas.microsoft.com/office/drawing/2014/main" id="{06878864-869A-4293-922B-3850C5D7ECED}"/>
              </a:ext>
            </a:extLst>
          </p:cNvPr>
          <p:cNvSpPr>
            <a:spLocks noGrp="1"/>
          </p:cNvSpPr>
          <p:nvPr>
            <p:ph type="body" sz="quarter" idx="11"/>
          </p:nvPr>
        </p:nvSpPr>
        <p:spPr/>
        <p:txBody>
          <a:bodyPr/>
          <a:lstStyle/>
          <a:p>
            <a:r>
              <a:rPr lang="ja-JP" altLang="en-US" dirty="0"/>
              <a:t>特権 ＝ テナントの強い権限</a:t>
            </a:r>
            <a:endParaRPr lang="en-US" dirty="0"/>
          </a:p>
        </p:txBody>
      </p:sp>
    </p:spTree>
    <p:extLst>
      <p:ext uri="{BB962C8B-B14F-4D97-AF65-F5344CB8AC3E}">
        <p14:creationId xmlns:p14="http://schemas.microsoft.com/office/powerpoint/2010/main" val="3592060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6B50755-1737-4F30-A5DE-E0B2B0DB3E76}"/>
              </a:ext>
            </a:extLst>
          </p:cNvPr>
          <p:cNvSpPr>
            <a:spLocks noGrp="1"/>
          </p:cNvSpPr>
          <p:nvPr>
            <p:ph type="body" sz="quarter" idx="11"/>
          </p:nvPr>
        </p:nvSpPr>
        <p:spPr/>
        <p:txBody>
          <a:bodyPr/>
          <a:lstStyle/>
          <a:p>
            <a:r>
              <a:rPr kumimoji="1" lang="en-US" altLang="ja-JP" dirty="0"/>
              <a:t>FAQ: </a:t>
            </a:r>
            <a:r>
              <a:rPr kumimoji="1" lang="ja-JP" altLang="en-US" dirty="0"/>
              <a:t>各ロールで何ができるの？</a:t>
            </a:r>
          </a:p>
        </p:txBody>
      </p:sp>
      <p:sp>
        <p:nvSpPr>
          <p:cNvPr id="3" name="Rectangle 3">
            <a:extLst>
              <a:ext uri="{FF2B5EF4-FFF2-40B4-BE49-F238E27FC236}">
                <a16:creationId xmlns:a16="http://schemas.microsoft.com/office/drawing/2014/main" id="{67430F7A-ED40-47D1-85D5-AEA5DBE7734E}"/>
              </a:ext>
            </a:extLst>
          </p:cNvPr>
          <p:cNvSpPr/>
          <p:nvPr/>
        </p:nvSpPr>
        <p:spPr>
          <a:xfrm>
            <a:off x="351750" y="6269878"/>
            <a:ext cx="11487227" cy="369332"/>
          </a:xfrm>
          <a:prstGeom prst="rect">
            <a:avLst/>
          </a:prstGeom>
        </p:spPr>
        <p:txBody>
          <a:bodyPr wrap="square">
            <a:spAutoFit/>
          </a:bodyPr>
          <a:lstStyle/>
          <a:p>
            <a:r>
              <a:rPr lang="en-US" dirty="0">
                <a:solidFill>
                  <a:srgbClr val="FF0000"/>
                </a:solidFill>
              </a:rPr>
              <a:t>https://docs.microsoft.com/ja-jp/azure/active-directory/active-directory-assign-admin-roles-azure-portal</a:t>
            </a:r>
          </a:p>
        </p:txBody>
      </p:sp>
      <p:pic>
        <p:nvPicPr>
          <p:cNvPr id="4" name="図 3">
            <a:extLst>
              <a:ext uri="{FF2B5EF4-FFF2-40B4-BE49-F238E27FC236}">
                <a16:creationId xmlns:a16="http://schemas.microsoft.com/office/drawing/2014/main" id="{62787670-F4EA-4FEA-832D-2FD0BD54C98F}"/>
              </a:ext>
            </a:extLst>
          </p:cNvPr>
          <p:cNvPicPr>
            <a:picLocks noChangeAspect="1"/>
          </p:cNvPicPr>
          <p:nvPr/>
        </p:nvPicPr>
        <p:blipFill>
          <a:blip r:embed="rId2"/>
          <a:stretch>
            <a:fillRect/>
          </a:stretch>
        </p:blipFill>
        <p:spPr>
          <a:xfrm>
            <a:off x="268603" y="1233410"/>
            <a:ext cx="4978371" cy="4901575"/>
          </a:xfrm>
          <a:prstGeom prst="rect">
            <a:avLst/>
          </a:prstGeom>
        </p:spPr>
      </p:pic>
      <p:pic>
        <p:nvPicPr>
          <p:cNvPr id="5" name="図 4">
            <a:extLst>
              <a:ext uri="{FF2B5EF4-FFF2-40B4-BE49-F238E27FC236}">
                <a16:creationId xmlns:a16="http://schemas.microsoft.com/office/drawing/2014/main" id="{E50031DC-32DE-4055-9FB4-3685D3CF069C}"/>
              </a:ext>
            </a:extLst>
          </p:cNvPr>
          <p:cNvPicPr>
            <a:picLocks noChangeAspect="1"/>
          </p:cNvPicPr>
          <p:nvPr/>
        </p:nvPicPr>
        <p:blipFill>
          <a:blip r:embed="rId3"/>
          <a:stretch>
            <a:fillRect/>
          </a:stretch>
        </p:blipFill>
        <p:spPr>
          <a:xfrm>
            <a:off x="5369200" y="1233411"/>
            <a:ext cx="5784354" cy="4930418"/>
          </a:xfrm>
          <a:prstGeom prst="rect">
            <a:avLst/>
          </a:prstGeom>
        </p:spPr>
      </p:pic>
    </p:spTree>
    <p:extLst>
      <p:ext uri="{BB962C8B-B14F-4D97-AF65-F5344CB8AC3E}">
        <p14:creationId xmlns:p14="http://schemas.microsoft.com/office/powerpoint/2010/main" val="1070119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D1E6B3-8D5A-4DDE-9E76-83BC4176A060}"/>
              </a:ext>
            </a:extLst>
          </p:cNvPr>
          <p:cNvSpPr>
            <a:spLocks noGrp="1"/>
          </p:cNvSpPr>
          <p:nvPr>
            <p:ph type="body" sz="quarter" idx="10"/>
          </p:nvPr>
        </p:nvSpPr>
        <p:spPr>
          <a:xfrm>
            <a:off x="269238" y="1189177"/>
            <a:ext cx="11653522" cy="2187907"/>
          </a:xfrm>
        </p:spPr>
        <p:txBody>
          <a:bodyPr/>
          <a:lstStyle/>
          <a:p>
            <a:r>
              <a:rPr lang="en-US" dirty="0"/>
              <a:t>Exchange Online </a:t>
            </a:r>
            <a:r>
              <a:rPr lang="ja-JP" altLang="en-US" dirty="0"/>
              <a:t>管理者</a:t>
            </a:r>
            <a:endParaRPr lang="en-US" altLang="ja-JP" dirty="0"/>
          </a:p>
          <a:p>
            <a:pPr lvl="1"/>
            <a:r>
              <a:rPr lang="ja-JP" altLang="en-US" dirty="0"/>
              <a:t>例：社長のメールを転送設定して、会社の重要情報を盗み見る</a:t>
            </a:r>
            <a:endParaRPr lang="en-US" altLang="ja-JP" dirty="0"/>
          </a:p>
          <a:p>
            <a:r>
              <a:rPr lang="ja-JP" altLang="en-US" dirty="0"/>
              <a:t>アカウント管理者</a:t>
            </a:r>
            <a:endParaRPr lang="en-US" altLang="ja-JP" dirty="0"/>
          </a:p>
          <a:p>
            <a:pPr lvl="1"/>
            <a:r>
              <a:rPr lang="ja-JP" altLang="en-US" dirty="0"/>
              <a:t>例：新規にアカウントを作成して、、、</a:t>
            </a:r>
            <a:endParaRPr lang="en-US" dirty="0"/>
          </a:p>
        </p:txBody>
      </p:sp>
      <p:sp>
        <p:nvSpPr>
          <p:cNvPr id="3" name="Text Placeholder 2">
            <a:extLst>
              <a:ext uri="{FF2B5EF4-FFF2-40B4-BE49-F238E27FC236}">
                <a16:creationId xmlns:a16="http://schemas.microsoft.com/office/drawing/2014/main" id="{2A44CFDC-302C-41D2-A652-76231FA55775}"/>
              </a:ext>
            </a:extLst>
          </p:cNvPr>
          <p:cNvSpPr>
            <a:spLocks noGrp="1"/>
          </p:cNvSpPr>
          <p:nvPr>
            <p:ph type="body" sz="quarter" idx="11"/>
          </p:nvPr>
        </p:nvSpPr>
        <p:spPr/>
        <p:txBody>
          <a:bodyPr/>
          <a:lstStyle/>
          <a:p>
            <a:r>
              <a:rPr lang="ja-JP" altLang="en-US" dirty="0"/>
              <a:t>全体管理者を乗っ取られる ＝ 会社を乗っ取られる</a:t>
            </a:r>
            <a:endParaRPr lang="en-US" dirty="0"/>
          </a:p>
        </p:txBody>
      </p:sp>
    </p:spTree>
    <p:extLst>
      <p:ext uri="{BB962C8B-B14F-4D97-AF65-F5344CB8AC3E}">
        <p14:creationId xmlns:p14="http://schemas.microsoft.com/office/powerpoint/2010/main" val="3872456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7"/>
        </a:solidFill>
        <a:ln>
          <a:noFill/>
          <a:headEnd type="none" w="med" len="med"/>
          <a:tailEnd type="none" w="med" len="med"/>
        </a:ln>
        <a:effectLst/>
      </a:spPr>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defPPr marL="0" marR="0" indent="0" algn="ctr" defTabSz="932293" rtl="0" eaLnBrk="1" fontAlgn="base" latinLnBrk="0" hangingPunct="1">
          <a:lnSpc>
            <a:spcPct val="90000"/>
          </a:lnSpc>
          <a:spcBef>
            <a:spcPct val="0"/>
          </a:spcBef>
          <a:spcAft>
            <a:spcPct val="0"/>
          </a:spcAft>
          <a:buClrTx/>
          <a:buSzTx/>
          <a:buFontTx/>
          <a:buNone/>
          <a:tabLst/>
          <a:defRPr sz="3200" dirty="0" smtClean="0">
            <a:latin typeface="Meiryo UI" panose="020B0604030504040204" pitchFamily="34" charset="-128"/>
            <a:ea typeface="Meiryo UI" panose="020B0604030504040204" pitchFamily="34" charset="-128"/>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146304" bIns="91440" rtlCol="0">
        <a:spAutoFit/>
      </a:bodyPr>
      <a:lstStyle>
        <a:def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kumimoji="0"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defPPr>
      </a:lstStyle>
    </a:txDef>
  </a:objectDefaults>
  <a:extraClrSchemeLst/>
  <a:extLst>
    <a:ext uri="{05A4C25C-085E-4340-85A3-A5531E510DB2}">
      <thm15:themeFamily xmlns:thm15="http://schemas.microsoft.com/office/thememl/2012/main" name="WebinarSlideTemplate" id="{BAD63F44-C7AF-4F17-AF49-372C0C065F15}" vid="{EED778BA-AF41-4A69-A12C-4F5AB8E6BFB0}"/>
    </a:ext>
  </a:extLst>
</a:theme>
</file>

<file path=ppt/theme/theme2.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5B626362-4D97-4D13-A7F9-3F36470025AF}"/>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A6147CB6-F3B5-4384-88C1-BEE7EFCD7355}"/>
    </a:ext>
  </a:extLst>
</a:theme>
</file>

<file path=ppt/theme/theme4.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FC782D9A-01C8-4505-92A8-30AD81E78723}" vid="{0464ABDF-D634-4C05-B174-62BD3311967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6" ma:contentTypeDescription="Create a new document." ma:contentTypeScope="" ma:versionID="0c6674dc3ebe5e7ed1e87ccc23e36e0a">
  <xsd:schema xmlns:xsd="http://www.w3.org/2001/XMLSchema" xmlns:xs="http://www.w3.org/2001/XMLSchema" xmlns:p="http://schemas.microsoft.com/office/2006/metadata/properties" xmlns:ns1="http://schemas.microsoft.com/sharepoint/v3" xmlns:ns2="bd8fd788-7949-4fe2-a8e6-ad382da07b8b" xmlns:ns3="1419df50-6e3e-45c0-80f1-8cc2849e5a11" xmlns:ns4="230e9df3-be65-4c73-a93b-d1236ebd677e" targetNamespace="http://schemas.microsoft.com/office/2006/metadata/properties" ma:root="true" ma:fieldsID="8f855480c3565d9c358c636535ed725c" ns1:_="" ns2:_="" ns3:_="" ns4:_="">
    <xsd:import namespace="http://schemas.microsoft.com/sharepoint/v3"/>
    <xsd:import namespace="bd8fd788-7949-4fe2-a8e6-ad382da07b8b"/>
    <xsd:import namespace="1419df50-6e3e-45c0-80f1-8cc2849e5a11"/>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4:TaxCatchAll" minOccurs="0"/>
                <xsd:element ref="ns3:Owner" minOccurs="0"/>
                <xsd:element ref="ns3:Worksh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wner" ma:index="31"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Workshop" ma:index="32" nillable="true" ma:displayName="Workshop" ma:format="Dropdown" ma:internalName="Workshop">
      <xsd:simpleType>
        <xsd:union memberTypes="dms:Text">
          <xsd:simpleType>
            <xsd:restriction base="dms:Choice">
              <xsd:enumeration value="Checkpoint"/>
              <xsd:enumeration value="AD2AAD"/>
              <xsd:enumeration value="Stratergy Workshop"/>
              <xsd:enumeration value="GTP Customer Kick Off"/>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c7da89e4-f9ef-4d7c-a962-2e9d2314084f}" ma:internalName="TaxCatchAll" ma:showField="CatchAllData" ma:web="bd8fd788-7949-4fe2-a8e6-ad382da07b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bd8fd788-7949-4fe2-a8e6-ad382da07b8b">martinco@microsoft.com</LastSharedByUser>
    <Ajith xmlns="1419df50-6e3e-45c0-80f1-8cc2849e5a11">
      <Url xsi:nil="true"/>
      <Description xsi:nil="true"/>
    </Ajith>
    <LastSharedByTime xmlns="bd8fd788-7949-4fe2-a8e6-ad382da07b8b">2018-04-26T04:30:40+00:00</LastSharedByTime>
    <_ip_UnifiedCompliancePolicyUIAction xmlns="http://schemas.microsoft.com/sharepoint/v3" xsi:nil="true"/>
    <_ip_UnifiedCompliancePolicyProperties xmlns="http://schemas.microsoft.com/sharepoint/v3" xsi:nil="true"/>
    <SharedWithUsers xmlns="bd8fd788-7949-4fe2-a8e6-ad382da07b8b">
      <UserInfo>
        <DisplayName>Rajeev Nagar</DisplayName>
        <AccountId>109</AccountId>
        <AccountType/>
      </UserInfo>
      <UserInfo>
        <DisplayName>Swaroop Krishnamurthy</DisplayName>
        <AccountId>11</AccountId>
        <AccountType/>
      </UserInfo>
    </SharedWithUsers>
    <MediaServiceKeyPoints xmlns="1419df50-6e3e-45c0-80f1-8cc2849e5a11" xsi:nil="true"/>
    <_Flow_SignoffStatus xmlns="1419df50-6e3e-45c0-80f1-8cc2849e5a11" xsi:nil="true"/>
    <Workshop xmlns="1419df50-6e3e-45c0-80f1-8cc2849e5a11" xsi:nil="true"/>
    <lcf76f155ced4ddcb4097134ff3c332f xmlns="1419df50-6e3e-45c0-80f1-8cc2849e5a11">
      <Terms xmlns="http://schemas.microsoft.com/office/infopath/2007/PartnerControls"/>
    </lcf76f155ced4ddcb4097134ff3c332f>
    <Owner xmlns="1419df50-6e3e-45c0-80f1-8cc2849e5a11">
      <UserInfo>
        <DisplayName/>
        <AccountId xsi:nil="true"/>
        <AccountType/>
      </UserInfo>
    </Owner>
    <TaxCatchAll xmlns="230e9df3-be65-4c73-a93b-d1236ebd677e" xsi:nil="true"/>
  </documentManagement>
</p:properties>
</file>

<file path=customXml/itemProps1.xml><?xml version="1.0" encoding="utf-8"?>
<ds:datastoreItem xmlns:ds="http://schemas.openxmlformats.org/officeDocument/2006/customXml" ds:itemID="{BEE8DD6D-C7B3-4187-AFB0-89766AC41138}"/>
</file>

<file path=customXml/itemProps2.xml><?xml version="1.0" encoding="utf-8"?>
<ds:datastoreItem xmlns:ds="http://schemas.openxmlformats.org/officeDocument/2006/customXml" ds:itemID="{2F22F8B1-AC87-415B-8C24-025FE36E1583}">
  <ds:schemaRefs>
    <ds:schemaRef ds:uri="http://schemas.microsoft.com/sharepoint/v3/contenttype/forms"/>
  </ds:schemaRefs>
</ds:datastoreItem>
</file>

<file path=customXml/itemProps3.xml><?xml version="1.0" encoding="utf-8"?>
<ds:datastoreItem xmlns:ds="http://schemas.openxmlformats.org/officeDocument/2006/customXml" ds:itemID="{DD1880BB-4580-42DC-A668-AB70E5F9B59F}">
  <ds:schemaRefs>
    <ds:schemaRef ds:uri="http://schemas.microsoft.com/office/2006/metadata/properties"/>
    <ds:schemaRef ds:uri="http://purl.org/dc/dcmitype/"/>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 ds:uri="1419df50-6e3e-45c0-80f1-8cc2849e5a11"/>
    <ds:schemaRef ds:uri="bd8fd788-7949-4fe2-a8e6-ad382da07b8b"/>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ワイド画面</PresentationFormat>
  <Paragraphs>245</Paragraphs>
  <Slides>60</Slides>
  <Notes>22</Notes>
  <HiddenSlides>0</HiddenSlides>
  <MMClips>0</MMClips>
  <ScaleCrop>false</ScaleCrop>
  <HeadingPairs>
    <vt:vector size="6" baseType="variant">
      <vt:variant>
        <vt:lpstr>使用されているフォント</vt:lpstr>
      </vt:variant>
      <vt:variant>
        <vt:i4>9</vt:i4>
      </vt:variant>
      <vt:variant>
        <vt:lpstr>テーマ</vt:lpstr>
      </vt:variant>
      <vt:variant>
        <vt:i4>4</vt:i4>
      </vt:variant>
      <vt:variant>
        <vt:lpstr>スライド タイトル</vt:lpstr>
      </vt:variant>
      <vt:variant>
        <vt:i4>60</vt:i4>
      </vt:variant>
    </vt:vector>
  </HeadingPairs>
  <TitlesOfParts>
    <vt:vector size="73" baseType="lpstr">
      <vt:lpstr>Meiryo UI</vt:lpstr>
      <vt:lpstr>ＭＳ Ｐゴシック</vt:lpstr>
      <vt:lpstr>Segoe UI Semilight 本文</vt:lpstr>
      <vt:lpstr>Arial</vt:lpstr>
      <vt:lpstr>Calibri</vt:lpstr>
      <vt:lpstr>Segoe UI</vt:lpstr>
      <vt:lpstr>Segoe UI Light</vt:lpstr>
      <vt:lpstr>Segoe UI Semibold</vt:lpstr>
      <vt:lpstr>Wingdings</vt:lpstr>
      <vt:lpstr>7-30269_Server &amp; Tools Business_16x9</vt:lpstr>
      <vt:lpstr>2_7-30269_Server &amp; Tools Business_16x9</vt:lpstr>
      <vt:lpstr>5-50033_TR23_BO_CT_Template</vt:lpstr>
      <vt:lpstr>1_5-50033_TR23_BO_CT_Template</vt:lpstr>
      <vt:lpstr>Azure AD Webinar シリーズ #8 Office365 / Azure AD 管理者が必ずやっておくべきセキュリティ対策  </vt:lpstr>
      <vt:lpstr>本 Webinar シリーズの特徴</vt:lpstr>
      <vt:lpstr>PowerPoint プレゼンテーション</vt:lpstr>
      <vt:lpstr>PowerPoint プレゼンテーション</vt:lpstr>
      <vt:lpstr>お話しする内容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PIM 機能有効化の流れ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ユーザーの”対象”化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特権のアクティベート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監査ログ</vt:lpstr>
      <vt:lpstr>PowerPoint プレゼンテーション</vt:lpstr>
      <vt:lpstr>PowerPoint プレゼンテーション</vt:lpstr>
      <vt:lpstr>まとめと ToDo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 &amp; A</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2018-09-26T10:28:59Z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teppeiy@microsoft.com</vt:lpwstr>
  </property>
  <property fmtid="{D5CDD505-2E9C-101B-9397-08002B2CF9AE}" pid="5" name="MSIP_Label_f42aa342-8706-4288-bd11-ebb85995028c_SetDate">
    <vt:lpwstr>2018-06-20T04:41:29.5149355Z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temType">
    <vt:lpwstr>16;#customer presentations|18e9ae94-e321-4eea-82d2-ad5b2f470f3c</vt:lpwstr>
  </property>
  <property fmtid="{D5CDD505-2E9C-101B-9397-08002B2CF9AE}" pid="17" name="MSIP_Label_f42aa342-8706-4288-bd11-ebb85995028c_DateCreated">
    <vt:lpwstr>2017-03-22T16:20:36.6866176-07:00</vt:lpwstr>
  </property>
  <property fmtid="{D5CDD505-2E9C-101B-9397-08002B2CF9AE}" pid="18" name="ContentTypeId">
    <vt:lpwstr>0x0101007F486ED508138747B367230FF96B9461</vt:lpwstr>
  </property>
  <property fmtid="{D5CDD505-2E9C-101B-9397-08002B2CF9AE}" pid="19" name="ga0c0bf70a6644469c61b3efa7025301">
    <vt:lpwstr/>
  </property>
  <property fmtid="{D5CDD505-2E9C-101B-9397-08002B2CF9AE}" pid="20" name="MSIP_Label_f42aa342-8706-4288-bd11-ebb85995028c_AssignedBy">
    <vt:lpwstr>ramical@ntdev.microsoft.com</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159;#Cloud ＆ Enterprise Conversations Domain|ab3ceaba-e38a-46cd-ac14-3fcc9aa094c0;#295;#Cloud and Enterprise Marketing Group|4f75e184-e5aa-4234-a07f-b032d60df254;#20;#Microsoft Azure Domain|d600a391-d529-4311-892b-2c05c1ab2538;#324;#Demonstrations Domain|</vt:lpwstr>
  </property>
  <property fmtid="{D5CDD505-2E9C-101B-9397-08002B2CF9AE}" pid="25" name="ExperienceContentType">
    <vt:lpwstr/>
  </property>
  <property fmtid="{D5CDD505-2E9C-101B-9397-08002B2CF9AE}" pid="26" name="BusinessArchitecture">
    <vt:lpwstr>291;#Microsoft Azure in Enterprise|84891928-61ad-4dbf-88e4-8b4469e6f307;#358;#Empower Enterprise Mobility|438f4062-9f58-4f33-b2bf-83b3ab15fd5f;#32;#Cloud Platform (sales theme)|ec248454-62d9-485e-995d-0cfad61f7f4c;#515;#Hybrid Identity|064380fe-64a8-4964-</vt:lpwstr>
  </property>
  <property fmtid="{D5CDD505-2E9C-101B-9397-08002B2CF9AE}" pid="27" name="SMSGTags">
    <vt:lpwstr/>
  </property>
  <property fmtid="{D5CDD505-2E9C-101B-9397-08002B2CF9AE}" pid="28" name="Products">
    <vt:lpwstr>26;#Microsoft Azure|669a3112-5edf-444b-a003-630063601f07;#276;#infrastructure as a service|4568a23e-4509-484a-b62d-10895ab6ad52;#418;#Microsoft Azure Active Directory|fb8fdb9a-c49d-44cf-9863-7f7e5356dff8;#315;#Enterprise Mobility Suite|6c8571aa-4aec-45ea-</vt:lpwstr>
  </property>
  <property fmtid="{D5CDD505-2E9C-101B-9397-08002B2CF9AE}" pid="29" name="_dlc_DocIdItemGuid">
    <vt:lpwstr>6d4fb5bc-2e30-44c7-8050-85f66ef66008</vt:lpwstr>
  </property>
  <property fmtid="{D5CDD505-2E9C-101B-9397-08002B2CF9AE}" pid="30" name="MSPhysicalGeography">
    <vt:lpwstr/>
  </property>
  <property fmtid="{D5CDD505-2E9C-101B-9397-08002B2CF9AE}" pid="31" name="EnterpriseDomainTags">
    <vt:lpwstr/>
  </property>
  <property fmtid="{D5CDD505-2E9C-101B-9397-08002B2CF9AE}" pid="32" name="j3562c58ee414e028925bc902cfc01a1">
    <vt:lpwstr/>
  </property>
  <property fmtid="{D5CDD505-2E9C-101B-9397-08002B2CF9AE}" pid="33" name="ActivitiesAndPrograms">
    <vt:lpwstr>913;#Microsoft Cloud Story|02075cd3-eab5-4d4f-94e4-91290ee12827</vt:lpwstr>
  </property>
  <property fmtid="{D5CDD505-2E9C-101B-9397-08002B2CF9AE}" pid="34" name="Segments">
    <vt:lpwstr/>
  </property>
  <property fmtid="{D5CDD505-2E9C-101B-9397-08002B2CF9AE}" pid="35" name="Partners">
    <vt:lpwstr/>
  </property>
  <property fmtid="{D5CDD505-2E9C-101B-9397-08002B2CF9AE}" pid="36" name="l6f004f21209409da86a713c0f24627d">
    <vt:lpwstr/>
  </property>
  <property fmtid="{D5CDD505-2E9C-101B-9397-08002B2CF9AE}" pid="37" name="la4444b61d19467597d63190b69ac227">
    <vt:lpwstr/>
  </property>
  <property fmtid="{D5CDD505-2E9C-101B-9397-08002B2CF9AE}" pid="38" name="Topics">
    <vt:lpwstr>583;#customer stories|e1823f25-1e75-4d06-b3c3-6c87479272b6;#29;#features|94b87768-f145-4764-adbd-fec700e47348;#270;#sales scenarios|9c758ef8-070e-425a-bc32-6a0e5ba9321b;#412;#horizontal solutions|87d63ed8-0351-4f96-8908-7d7a20606e05</vt:lpwstr>
  </property>
  <property fmtid="{D5CDD505-2E9C-101B-9397-08002B2CF9AE}" pid="39" name="Groups">
    <vt:lpwstr>31;#Microsoft Azure Marketing|0958c357-5252-473f-8b4e-42f27525a99d;#34;#SMSG Readiness|c6595b84-b463-470a-bb46-2a47364645be;#357;#Server and Cloud Platform Marketing|db886c0e-0a33-4061-83a3-36bf03b062c4</vt:lpwstr>
  </property>
  <property fmtid="{D5CDD505-2E9C-101B-9397-08002B2CF9AE}" pid="40" name="MSProductsTaxHTField0">
    <vt:lpwstr/>
  </property>
  <property fmtid="{D5CDD505-2E9C-101B-9397-08002B2CF9AE}" pid="41" name="Languages">
    <vt:lpwstr/>
  </property>
  <property fmtid="{D5CDD505-2E9C-101B-9397-08002B2CF9AE}" pid="42" name="e8080b0481964c759b2c36ae49591b31">
    <vt:lpwstr/>
  </property>
  <property fmtid="{D5CDD505-2E9C-101B-9397-08002B2CF9AE}" pid="43" name="_docset_NoMedatataSyncRequired">
    <vt:lpwstr>False</vt:lpwstr>
  </property>
  <property fmtid="{D5CDD505-2E9C-101B-9397-08002B2CF9AE}" pid="44" name="TechnicalLevel">
    <vt:lpwstr/>
  </property>
  <property fmtid="{D5CDD505-2E9C-101B-9397-08002B2CF9AE}" pid="45" name="Audiences">
    <vt:lpwstr/>
  </property>
  <property fmtid="{D5CDD505-2E9C-101B-9397-08002B2CF9AE}" pid="46" name="ldac8aee9d1f469e8cd8c3f8d6a615f2">
    <vt:lpwstr/>
  </property>
  <property fmtid="{D5CDD505-2E9C-101B-9397-08002B2CF9AE}" pid="47" name="EmployeeRole">
    <vt:lpwstr/>
  </property>
  <property fmtid="{D5CDD505-2E9C-101B-9397-08002B2CF9AE}" pid="48" name="NewsTopic">
    <vt:lpwstr/>
  </property>
  <property fmtid="{D5CDD505-2E9C-101B-9397-08002B2CF9AE}" pid="49" name="MSIP_Label_f42aa342-8706-4288-bd11-ebb85995028c_Ref">
    <vt:lpwstr>https://api.informationprotection.azure.com/api/72f988bf-86f1-41af-91ab-2d7cd011db47</vt:lpwstr>
  </property>
  <property fmtid="{D5CDD505-2E9C-101B-9397-08002B2CF9AE}" pid="50" name="Roles">
    <vt:lpwstr>38;#Solution Specialist - Datacenter|efafa021-c27e-4a46-8421-3be92bc4adc6;#419;#Solution Specialist - Incubation|f7071f5f-4b32-e111-927a-acdc9d396bdb</vt:lpwstr>
  </property>
  <property fmtid="{D5CDD505-2E9C-101B-9397-08002B2CF9AE}" pid="51" name="ItemRetentionFormula">
    <vt:lpwstr/>
  </property>
  <property fmtid="{D5CDD505-2E9C-101B-9397-08002B2CF9AE}" pid="52" name="NewsSource">
    <vt:lpwstr/>
  </property>
</Properties>
</file>